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9261-37D6-4882-43AD-DEAC6102E2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D640067-D797-4E4F-F015-A1321CD6A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AD7C6F-37E8-D51E-3E7B-F3A6A2365AE3}"/>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5" name="Footer Placeholder 4">
            <a:extLst>
              <a:ext uri="{FF2B5EF4-FFF2-40B4-BE49-F238E27FC236}">
                <a16:creationId xmlns:a16="http://schemas.microsoft.com/office/drawing/2014/main" id="{49AA05EE-061D-9AEB-9AB6-8FBB8F87A8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49176B-A917-C3EC-B729-4EC5C5229E8C}"/>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2581723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337E-94D2-042F-4F14-B7C781D48F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A1A1A5-2417-3737-3971-8B28899920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8A4E0C-BB97-61FD-E321-AEE9E46BCD23}"/>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5" name="Footer Placeholder 4">
            <a:extLst>
              <a:ext uri="{FF2B5EF4-FFF2-40B4-BE49-F238E27FC236}">
                <a16:creationId xmlns:a16="http://schemas.microsoft.com/office/drawing/2014/main" id="{B6256F45-E0EC-CCC7-92AD-0DD547AE83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A82C87-1997-367B-42C2-D8C9FB462F33}"/>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4137687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046A09-FD12-6A63-33D8-27DA37A263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FA5FED-D345-B959-7675-DF78E521CA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39D4DC-28A4-7D53-AB19-63853ABDB4FF}"/>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5" name="Footer Placeholder 4">
            <a:extLst>
              <a:ext uri="{FF2B5EF4-FFF2-40B4-BE49-F238E27FC236}">
                <a16:creationId xmlns:a16="http://schemas.microsoft.com/office/drawing/2014/main" id="{BDAF2A4B-A212-8593-3F9A-3A992B7893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C392D5-8F0B-BBB9-FE23-4E320E12D9C1}"/>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3177593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531E-34C4-BA67-DB6E-E89E2BEE86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379889-4E64-5665-BCBC-D9488E747D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173643-E79F-4718-492F-9931E54317D8}"/>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5" name="Footer Placeholder 4">
            <a:extLst>
              <a:ext uri="{FF2B5EF4-FFF2-40B4-BE49-F238E27FC236}">
                <a16:creationId xmlns:a16="http://schemas.microsoft.com/office/drawing/2014/main" id="{89FE66BB-4269-6497-6686-2990022C6D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03C77D-DD84-B863-F32E-822AE0CC0932}"/>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1425406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301C-E2A8-A315-D92C-C25516DB60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0AF784-3E84-84A7-2537-1EA04920DC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17941A-C32E-9247-F23A-629087124EDF}"/>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5" name="Footer Placeholder 4">
            <a:extLst>
              <a:ext uri="{FF2B5EF4-FFF2-40B4-BE49-F238E27FC236}">
                <a16:creationId xmlns:a16="http://schemas.microsoft.com/office/drawing/2014/main" id="{BF9D1622-FA74-748F-7DFC-23806573DA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4AA4AF-E747-A8A3-D2F7-D7807B949E21}"/>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783935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214-5060-8EEE-05C7-0C1480330B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3AFB80-EEB7-5ADC-CA96-745C936084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8F2E28-1402-655B-5130-0CBC11B43B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580BFF-7A6E-E60A-1572-4AFE2ADA01D4}"/>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6" name="Footer Placeholder 5">
            <a:extLst>
              <a:ext uri="{FF2B5EF4-FFF2-40B4-BE49-F238E27FC236}">
                <a16:creationId xmlns:a16="http://schemas.microsoft.com/office/drawing/2014/main" id="{6D192968-90AB-5FA2-46A0-70482881BF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7DB344-45CC-C98C-8828-0B23D44A2167}"/>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274460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7341F-A2AF-A171-5BD0-9B5368E7D2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A5C073-F692-0560-7F2D-DAD85660B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6E4193-0FBE-DFCB-830C-71DD8DF473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F08127-D146-C309-6F4C-788B9A8EC1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101D74-D0B5-4AB8-AA70-502BA88AB9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574E7C3-CC39-B55F-F143-6570CFFB5D5A}"/>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8" name="Footer Placeholder 7">
            <a:extLst>
              <a:ext uri="{FF2B5EF4-FFF2-40B4-BE49-F238E27FC236}">
                <a16:creationId xmlns:a16="http://schemas.microsoft.com/office/drawing/2014/main" id="{91A8CF2B-ADB9-BAE8-96E0-F015383786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53D486-E1FB-E2CA-1F31-E06D36A51886}"/>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92095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5271-0893-D0D5-C0CE-742ABD2F99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9CEDBE-E7C5-908D-7AB6-E858908A7560}"/>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4" name="Footer Placeholder 3">
            <a:extLst>
              <a:ext uri="{FF2B5EF4-FFF2-40B4-BE49-F238E27FC236}">
                <a16:creationId xmlns:a16="http://schemas.microsoft.com/office/drawing/2014/main" id="{1A184997-F254-B586-601B-462BC098ED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93294B-EDB5-8AA4-0309-8163112A1012}"/>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246012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8EE775-AD2E-5E78-6D25-97E287D1A7B8}"/>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3" name="Footer Placeholder 2">
            <a:extLst>
              <a:ext uri="{FF2B5EF4-FFF2-40B4-BE49-F238E27FC236}">
                <a16:creationId xmlns:a16="http://schemas.microsoft.com/office/drawing/2014/main" id="{70C01334-A567-0950-8A25-8DF8D908D39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97F101-7AEE-4487-C9F5-B89AF4A588A8}"/>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3813992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15FA-997B-0C6A-1DA0-A6C81A15C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4CD7461-017D-8366-5E16-91FB9EF555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2857FC-2925-AB85-2737-1D98DFFEC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2BF70-7F6F-4FB3-D0C4-BA80BF6B5D2B}"/>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6" name="Footer Placeholder 5">
            <a:extLst>
              <a:ext uri="{FF2B5EF4-FFF2-40B4-BE49-F238E27FC236}">
                <a16:creationId xmlns:a16="http://schemas.microsoft.com/office/drawing/2014/main" id="{42FFD6C6-03AF-DFF1-BA86-F7BAB439BF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03B2A8-3990-461C-443C-C850BA299EEB}"/>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3532741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3B66-043B-6BA9-806C-E0F4C3F1B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EFB40D-14E4-5196-0ACA-62931D344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6FE34D-B75E-4ADC-2E31-46910C307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4D28D2-C2B1-B759-3B51-2616A4961534}"/>
              </a:ext>
            </a:extLst>
          </p:cNvPr>
          <p:cNvSpPr>
            <a:spLocks noGrp="1"/>
          </p:cNvSpPr>
          <p:nvPr>
            <p:ph type="dt" sz="half" idx="10"/>
          </p:nvPr>
        </p:nvSpPr>
        <p:spPr/>
        <p:txBody>
          <a:bodyPr/>
          <a:lstStyle/>
          <a:p>
            <a:fld id="{8E7F7D0F-EC13-4A0B-8428-0076F57F8538}" type="datetimeFigureOut">
              <a:rPr lang="en-IN" smtClean="0"/>
              <a:t>10-05-2024</a:t>
            </a:fld>
            <a:endParaRPr lang="en-IN"/>
          </a:p>
        </p:txBody>
      </p:sp>
      <p:sp>
        <p:nvSpPr>
          <p:cNvPr id="6" name="Footer Placeholder 5">
            <a:extLst>
              <a:ext uri="{FF2B5EF4-FFF2-40B4-BE49-F238E27FC236}">
                <a16:creationId xmlns:a16="http://schemas.microsoft.com/office/drawing/2014/main" id="{8FA49D49-EB56-424F-5DD3-55E37F5329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246C2A-2883-F196-CCC7-9E842AB737B9}"/>
              </a:ext>
            </a:extLst>
          </p:cNvPr>
          <p:cNvSpPr>
            <a:spLocks noGrp="1"/>
          </p:cNvSpPr>
          <p:nvPr>
            <p:ph type="sldNum" sz="quarter" idx="12"/>
          </p:nvPr>
        </p:nvSpPr>
        <p:spPr/>
        <p:txBody>
          <a:bodyPr/>
          <a:lstStyle/>
          <a:p>
            <a:fld id="{3B094237-0EE6-4604-B05F-A9A8513501D9}" type="slidenum">
              <a:rPr lang="en-IN" smtClean="0"/>
              <a:t>‹#›</a:t>
            </a:fld>
            <a:endParaRPr lang="en-IN"/>
          </a:p>
        </p:txBody>
      </p:sp>
    </p:spTree>
    <p:extLst>
      <p:ext uri="{BB962C8B-B14F-4D97-AF65-F5344CB8AC3E}">
        <p14:creationId xmlns:p14="http://schemas.microsoft.com/office/powerpoint/2010/main" val="944318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78FBD3-0766-D34F-0F70-3E2B486FFA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DA0111-A79D-0D9B-1C11-049947A6B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DB531F-3504-D8A5-454C-B11049AE22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F7D0F-EC13-4A0B-8428-0076F57F8538}" type="datetimeFigureOut">
              <a:rPr lang="en-IN" smtClean="0"/>
              <a:t>10-05-2024</a:t>
            </a:fld>
            <a:endParaRPr lang="en-IN"/>
          </a:p>
        </p:txBody>
      </p:sp>
      <p:sp>
        <p:nvSpPr>
          <p:cNvPr id="5" name="Footer Placeholder 4">
            <a:extLst>
              <a:ext uri="{FF2B5EF4-FFF2-40B4-BE49-F238E27FC236}">
                <a16:creationId xmlns:a16="http://schemas.microsoft.com/office/drawing/2014/main" id="{DE680EB7-D12F-B2C1-649E-ECA39D14B0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A11506-1AA9-C2F6-8F94-DA558888E4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094237-0EE6-4604-B05F-A9A8513501D9}" type="slidenum">
              <a:rPr lang="en-IN" smtClean="0"/>
              <a:t>‹#›</a:t>
            </a:fld>
            <a:endParaRPr lang="en-IN"/>
          </a:p>
        </p:txBody>
      </p:sp>
    </p:spTree>
    <p:extLst>
      <p:ext uri="{BB962C8B-B14F-4D97-AF65-F5344CB8AC3E}">
        <p14:creationId xmlns:p14="http://schemas.microsoft.com/office/powerpoint/2010/main" val="4084863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DACF1B-3778-D91B-1795-6C13BE47C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4"/>
            <a:ext cx="12192000" cy="6858000"/>
          </a:xfrm>
          <a:prstGeom prst="rect">
            <a:avLst/>
          </a:prstGeom>
        </p:spPr>
      </p:pic>
      <p:pic>
        <p:nvPicPr>
          <p:cNvPr id="9" name="Picture 8">
            <a:extLst>
              <a:ext uri="{FF2B5EF4-FFF2-40B4-BE49-F238E27FC236}">
                <a16:creationId xmlns:a16="http://schemas.microsoft.com/office/drawing/2014/main" id="{4A137043-12EA-DAF1-3C46-C295D6F61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10" name="TextBox 9">
            <a:extLst>
              <a:ext uri="{FF2B5EF4-FFF2-40B4-BE49-F238E27FC236}">
                <a16:creationId xmlns:a16="http://schemas.microsoft.com/office/drawing/2014/main" id="{94F36C9D-FAF4-256A-940E-242E513981F5}"/>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2EACD40-8E44-D4B7-6924-11A64FFAFC97}"/>
              </a:ext>
            </a:extLst>
          </p:cNvPr>
          <p:cNvSpPr txBox="1"/>
          <p:nvPr/>
        </p:nvSpPr>
        <p:spPr>
          <a:xfrm>
            <a:off x="1049866" y="2125237"/>
            <a:ext cx="4588933" cy="1107996"/>
          </a:xfrm>
          <a:prstGeom prst="rect">
            <a:avLst/>
          </a:prstGeom>
          <a:noFill/>
        </p:spPr>
        <p:txBody>
          <a:bodyPr wrap="square" rtlCol="0">
            <a:spAutoFit/>
          </a:bodyPr>
          <a:lstStyle/>
          <a:p>
            <a:r>
              <a:rPr lang="en-IN" sz="6600" dirty="0" err="1">
                <a:solidFill>
                  <a:schemeClr val="accent1">
                    <a:lumMod val="75000"/>
                  </a:schemeClr>
                </a:solidFill>
              </a:rPr>
              <a:t>G</a:t>
            </a:r>
            <a:r>
              <a:rPr lang="en-IN" sz="6600" dirty="0" err="1"/>
              <a:t>et_</a:t>
            </a:r>
            <a:r>
              <a:rPr lang="en-IN" sz="6600" dirty="0" err="1">
                <a:solidFill>
                  <a:schemeClr val="accent1">
                    <a:lumMod val="75000"/>
                  </a:schemeClr>
                </a:solidFill>
              </a:rPr>
              <a:t>D</a:t>
            </a:r>
            <a:r>
              <a:rPr lang="en-IN" sz="6600" dirty="0" err="1"/>
              <a:t>octors</a:t>
            </a:r>
            <a:endParaRPr lang="en-IN" sz="6600" dirty="0"/>
          </a:p>
        </p:txBody>
      </p:sp>
      <p:sp>
        <p:nvSpPr>
          <p:cNvPr id="12" name="TextBox 11">
            <a:extLst>
              <a:ext uri="{FF2B5EF4-FFF2-40B4-BE49-F238E27FC236}">
                <a16:creationId xmlns:a16="http://schemas.microsoft.com/office/drawing/2014/main" id="{D5E0BBD3-F7D6-B1C2-9577-A0DE7923C08F}"/>
              </a:ext>
            </a:extLst>
          </p:cNvPr>
          <p:cNvSpPr txBox="1"/>
          <p:nvPr/>
        </p:nvSpPr>
        <p:spPr>
          <a:xfrm>
            <a:off x="1049865" y="3167390"/>
            <a:ext cx="6731002" cy="523220"/>
          </a:xfrm>
          <a:prstGeom prst="rect">
            <a:avLst/>
          </a:prstGeom>
          <a:noFill/>
        </p:spPr>
        <p:txBody>
          <a:bodyPr wrap="square" rtlCol="0">
            <a:spAutoFit/>
          </a:bodyPr>
          <a:lstStyle/>
          <a:p>
            <a:r>
              <a:rPr lang="en-US" sz="1400" dirty="0"/>
              <a:t>    Book your doctor appointment hassle-free with our convenient online platform, allowing you to schedule consultations in just a few clicks.</a:t>
            </a:r>
            <a:endParaRPr lang="en-IN" sz="1400" dirty="0"/>
          </a:p>
        </p:txBody>
      </p:sp>
      <p:sp>
        <p:nvSpPr>
          <p:cNvPr id="13" name="TextBox 12">
            <a:extLst>
              <a:ext uri="{FF2B5EF4-FFF2-40B4-BE49-F238E27FC236}">
                <a16:creationId xmlns:a16="http://schemas.microsoft.com/office/drawing/2014/main" id="{99CF654E-95CC-3B6E-2972-9AF4FA9A03C5}"/>
              </a:ext>
            </a:extLst>
          </p:cNvPr>
          <p:cNvSpPr txBox="1"/>
          <p:nvPr/>
        </p:nvSpPr>
        <p:spPr>
          <a:xfrm>
            <a:off x="163215" y="5417171"/>
            <a:ext cx="2833700" cy="1015663"/>
          </a:xfrm>
          <a:prstGeom prst="rect">
            <a:avLst/>
          </a:prstGeom>
          <a:noFill/>
        </p:spPr>
        <p:txBody>
          <a:bodyPr wrap="square" rtlCol="0">
            <a:spAutoFit/>
          </a:bodyPr>
          <a:lstStyle/>
          <a:p>
            <a:r>
              <a:rPr lang="en-US" sz="2400" b="1" dirty="0">
                <a:solidFill>
                  <a:schemeClr val="tx2"/>
                </a:solidFill>
              </a:rPr>
              <a:t>Created</a:t>
            </a:r>
            <a:r>
              <a:rPr kumimoji="0" lang="en-US" sz="2400" b="1" i="0" u="none" strike="noStrike" kern="1200" cap="none" spc="0" normalizeH="0" baseline="0" noProof="0" dirty="0">
                <a:ln>
                  <a:noFill/>
                </a:ln>
                <a:solidFill>
                  <a:schemeClr val="tx2"/>
                </a:solidFill>
                <a:effectLst/>
                <a:uLnTx/>
                <a:uFillTx/>
                <a:latin typeface="+mn-lt"/>
                <a:ea typeface="+mn-ea"/>
                <a:cs typeface="+mn-cs"/>
              </a:rPr>
              <a:t> By :</a:t>
            </a:r>
            <a:endParaRPr kumimoji="0" lang="en-US" sz="1800" b="1" i="0" u="none" strike="noStrike" kern="1200" cap="none" spc="0" normalizeH="0" baseline="0" noProof="0" dirty="0">
              <a:ln>
                <a:noFill/>
              </a:ln>
              <a:solidFill>
                <a:schemeClr val="tx2"/>
              </a:solidFill>
              <a:effectLst/>
              <a:uLnTx/>
              <a:uFillTx/>
              <a:latin typeface="+mn-lt"/>
              <a:ea typeface="+mn-ea"/>
              <a:cs typeface="+mn-cs"/>
            </a:endParaRPr>
          </a:p>
          <a:p>
            <a:pPr algn="just"/>
            <a:r>
              <a:rPr lang="en-IN" dirty="0">
                <a:solidFill>
                  <a:schemeClr val="tx2"/>
                </a:solidFill>
              </a:rPr>
              <a:t>Sahil Patel - 176</a:t>
            </a:r>
          </a:p>
          <a:p>
            <a:pPr algn="just"/>
            <a:r>
              <a:rPr lang="en-IN" dirty="0">
                <a:solidFill>
                  <a:schemeClr val="tx2"/>
                </a:solidFill>
              </a:rPr>
              <a:t>Kevin Patel - 105</a:t>
            </a:r>
            <a:endParaRPr lang="en-US" dirty="0">
              <a:solidFill>
                <a:schemeClr val="tx2"/>
              </a:solidFill>
            </a:endParaRPr>
          </a:p>
        </p:txBody>
      </p:sp>
      <p:sp>
        <p:nvSpPr>
          <p:cNvPr id="14" name="TextBox 13">
            <a:extLst>
              <a:ext uri="{FF2B5EF4-FFF2-40B4-BE49-F238E27FC236}">
                <a16:creationId xmlns:a16="http://schemas.microsoft.com/office/drawing/2014/main" id="{6443C0EE-7F63-070A-7EB5-57D14F0E7C93}"/>
              </a:ext>
            </a:extLst>
          </p:cNvPr>
          <p:cNvSpPr txBox="1"/>
          <p:nvPr/>
        </p:nvSpPr>
        <p:spPr>
          <a:xfrm>
            <a:off x="6505033" y="5417171"/>
            <a:ext cx="2833700" cy="1015663"/>
          </a:xfrm>
          <a:prstGeom prst="rect">
            <a:avLst/>
          </a:prstGeom>
          <a:noFill/>
        </p:spPr>
        <p:txBody>
          <a:bodyPr wrap="square" rtlCol="0">
            <a:spAutoFit/>
          </a:bodyPr>
          <a:lstStyle/>
          <a:p>
            <a:r>
              <a:rPr kumimoji="0" lang="en-US" sz="2400" b="1" i="0" u="none" strike="noStrike" kern="1200" cap="none" spc="0" normalizeH="0" baseline="0" noProof="0" dirty="0">
                <a:ln>
                  <a:noFill/>
                </a:ln>
                <a:solidFill>
                  <a:schemeClr val="tx2"/>
                </a:solidFill>
                <a:effectLst/>
                <a:uLnTx/>
                <a:uFillTx/>
                <a:latin typeface="+mn-lt"/>
                <a:ea typeface="+mn-ea"/>
                <a:cs typeface="+mn-cs"/>
              </a:rPr>
              <a:t>Project Guide :</a:t>
            </a:r>
            <a:endParaRPr kumimoji="0" lang="en-US" sz="1800" b="1" i="0" u="none" strike="noStrike" kern="1200" cap="none" spc="0" normalizeH="0" baseline="0" noProof="0" dirty="0">
              <a:ln>
                <a:noFill/>
              </a:ln>
              <a:solidFill>
                <a:schemeClr val="tx2"/>
              </a:solidFill>
              <a:effectLst/>
              <a:uLnTx/>
              <a:uFillTx/>
              <a:latin typeface="+mn-lt"/>
              <a:ea typeface="+mn-ea"/>
              <a:cs typeface="+mn-cs"/>
            </a:endParaRPr>
          </a:p>
          <a:p>
            <a:pPr algn="just"/>
            <a:r>
              <a:rPr lang="en-IN" dirty="0" err="1">
                <a:solidFill>
                  <a:schemeClr val="tx2"/>
                </a:solidFill>
              </a:rPr>
              <a:t>Dr.</a:t>
            </a:r>
            <a:r>
              <a:rPr lang="en-IN" dirty="0">
                <a:solidFill>
                  <a:schemeClr val="tx2"/>
                </a:solidFill>
              </a:rPr>
              <a:t> </a:t>
            </a:r>
            <a:r>
              <a:rPr lang="en-IN" dirty="0" err="1">
                <a:solidFill>
                  <a:schemeClr val="tx2"/>
                </a:solidFill>
              </a:rPr>
              <a:t>Hinal</a:t>
            </a:r>
            <a:r>
              <a:rPr lang="en-IN" dirty="0">
                <a:solidFill>
                  <a:schemeClr val="tx2"/>
                </a:solidFill>
              </a:rPr>
              <a:t> Prajapati</a:t>
            </a:r>
          </a:p>
          <a:p>
            <a:pPr algn="just"/>
            <a:r>
              <a:rPr lang="en-IN" dirty="0" err="1">
                <a:solidFill>
                  <a:schemeClr val="tx2"/>
                </a:solidFill>
              </a:rPr>
              <a:t>Dr.</a:t>
            </a:r>
            <a:r>
              <a:rPr lang="en-IN" dirty="0">
                <a:solidFill>
                  <a:schemeClr val="tx2"/>
                </a:solidFill>
              </a:rPr>
              <a:t> Tushar Parikh</a:t>
            </a:r>
            <a:endParaRPr lang="en-US" dirty="0">
              <a:solidFill>
                <a:schemeClr val="tx2"/>
              </a:solidFill>
            </a:endParaRPr>
          </a:p>
        </p:txBody>
      </p:sp>
      <p:sp>
        <p:nvSpPr>
          <p:cNvPr id="19" name="Oval 18">
            <a:extLst>
              <a:ext uri="{FF2B5EF4-FFF2-40B4-BE49-F238E27FC236}">
                <a16:creationId xmlns:a16="http://schemas.microsoft.com/office/drawing/2014/main" id="{D41DED7A-2F5D-CC94-F066-5B3221E4B8E4}"/>
              </a:ext>
            </a:extLst>
          </p:cNvPr>
          <p:cNvSpPr/>
          <p:nvPr/>
        </p:nvSpPr>
        <p:spPr>
          <a:xfrm>
            <a:off x="1049865" y="3258634"/>
            <a:ext cx="152402" cy="136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9434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A1C4B3-8558-D669-762F-13FDD2B4D9A4}"/>
              </a:ext>
            </a:extLst>
          </p:cNvPr>
          <p:cNvSpPr txBox="1"/>
          <p:nvPr/>
        </p:nvSpPr>
        <p:spPr>
          <a:xfrm>
            <a:off x="1236133" y="764627"/>
            <a:ext cx="3542268" cy="430887"/>
          </a:xfrm>
          <a:prstGeom prst="rect">
            <a:avLst/>
          </a:prstGeom>
          <a:noFill/>
        </p:spPr>
        <p:txBody>
          <a:bodyPr wrap="square" rtlCol="0">
            <a:spAutoFit/>
          </a:bodyPr>
          <a:lstStyle/>
          <a:p>
            <a:r>
              <a:rPr lang="en-IN" sz="2200" b="1" dirty="0"/>
              <a:t>Appointment Table:- </a:t>
            </a:r>
            <a:r>
              <a:rPr lang="en-IN" sz="2000" b="1" dirty="0"/>
              <a:t> </a:t>
            </a:r>
            <a:endParaRPr lang="en-IN" b="1" dirty="0"/>
          </a:p>
        </p:txBody>
      </p:sp>
      <p:pic>
        <p:nvPicPr>
          <p:cNvPr id="6" name="Picture 5">
            <a:extLst>
              <a:ext uri="{FF2B5EF4-FFF2-40B4-BE49-F238E27FC236}">
                <a16:creationId xmlns:a16="http://schemas.microsoft.com/office/drawing/2014/main" id="{09D074FA-4E91-FE76-123F-3783C97E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7" name="TextBox 6">
            <a:extLst>
              <a:ext uri="{FF2B5EF4-FFF2-40B4-BE49-F238E27FC236}">
                <a16:creationId xmlns:a16="http://schemas.microsoft.com/office/drawing/2014/main" id="{E7D01C5D-72D5-3049-24CD-5EA18FD6B089}"/>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F3637EDB-55B2-9A46-68EF-63EEBE29EBCF}"/>
              </a:ext>
            </a:extLst>
          </p:cNvPr>
          <p:cNvGraphicFramePr>
            <a:graphicFrameLocks noGrp="1"/>
          </p:cNvGraphicFramePr>
          <p:nvPr>
            <p:extLst>
              <p:ext uri="{D42A27DB-BD31-4B8C-83A1-F6EECF244321}">
                <p14:modId xmlns:p14="http://schemas.microsoft.com/office/powerpoint/2010/main" val="3974263631"/>
              </p:ext>
            </p:extLst>
          </p:nvPr>
        </p:nvGraphicFramePr>
        <p:xfrm>
          <a:off x="1566334" y="1808195"/>
          <a:ext cx="8923866" cy="4351342"/>
        </p:xfrm>
        <a:graphic>
          <a:graphicData uri="http://schemas.openxmlformats.org/drawingml/2006/table">
            <a:tbl>
              <a:tblPr firstRow="1" firstCol="1" bandRow="1">
                <a:tableStyleId>{5C22544A-7EE6-4342-B048-85BDC9FD1C3A}</a:tableStyleId>
              </a:tblPr>
              <a:tblGrid>
                <a:gridCol w="2277594">
                  <a:extLst>
                    <a:ext uri="{9D8B030D-6E8A-4147-A177-3AD203B41FA5}">
                      <a16:colId xmlns:a16="http://schemas.microsoft.com/office/drawing/2014/main" val="1463783574"/>
                    </a:ext>
                  </a:extLst>
                </a:gridCol>
                <a:gridCol w="1675221">
                  <a:extLst>
                    <a:ext uri="{9D8B030D-6E8A-4147-A177-3AD203B41FA5}">
                      <a16:colId xmlns:a16="http://schemas.microsoft.com/office/drawing/2014/main" val="2027222649"/>
                    </a:ext>
                  </a:extLst>
                </a:gridCol>
                <a:gridCol w="1546680">
                  <a:extLst>
                    <a:ext uri="{9D8B030D-6E8A-4147-A177-3AD203B41FA5}">
                      <a16:colId xmlns:a16="http://schemas.microsoft.com/office/drawing/2014/main" val="491450401"/>
                    </a:ext>
                  </a:extLst>
                </a:gridCol>
                <a:gridCol w="1653377">
                  <a:extLst>
                    <a:ext uri="{9D8B030D-6E8A-4147-A177-3AD203B41FA5}">
                      <a16:colId xmlns:a16="http://schemas.microsoft.com/office/drawing/2014/main" val="1326347142"/>
                    </a:ext>
                  </a:extLst>
                </a:gridCol>
                <a:gridCol w="1770994">
                  <a:extLst>
                    <a:ext uri="{9D8B030D-6E8A-4147-A177-3AD203B41FA5}">
                      <a16:colId xmlns:a16="http://schemas.microsoft.com/office/drawing/2014/main" val="4025819287"/>
                    </a:ext>
                  </a:extLst>
                </a:gridCol>
              </a:tblGrid>
              <a:tr h="396367">
                <a:tc>
                  <a:txBody>
                    <a:bodyPr/>
                    <a:lstStyle/>
                    <a:p>
                      <a:pPr algn="just">
                        <a:lnSpc>
                          <a:spcPct val="107000"/>
                        </a:lnSpc>
                        <a:spcAft>
                          <a:spcPts val="800"/>
                        </a:spcAft>
                      </a:pPr>
                      <a:r>
                        <a:rPr lang="en-IN" sz="1400" kern="100">
                          <a:effectLst/>
                        </a:rPr>
                        <a:t>Field_Name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Data_Type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Size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Constrain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Description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3857303186"/>
                  </a:ext>
                </a:extLst>
              </a:tr>
              <a:tr h="410436">
                <a:tc>
                  <a:txBody>
                    <a:bodyPr/>
                    <a:lstStyle/>
                    <a:p>
                      <a:pPr algn="just">
                        <a:lnSpc>
                          <a:spcPct val="107000"/>
                        </a:lnSpc>
                        <a:spcAft>
                          <a:spcPts val="800"/>
                        </a:spcAft>
                      </a:pPr>
                      <a:r>
                        <a:rPr lang="en-IN" sz="1400" kern="100">
                          <a:effectLst/>
                        </a:rPr>
                        <a:t>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PRIMARY KEY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APPOINTMENT 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366279917"/>
                  </a:ext>
                </a:extLst>
              </a:tr>
              <a:tr h="396367">
                <a:tc>
                  <a:txBody>
                    <a:bodyPr/>
                    <a:lstStyle/>
                    <a:p>
                      <a:pPr algn="just">
                        <a:lnSpc>
                          <a:spcPct val="107000"/>
                        </a:lnSpc>
                        <a:spcAft>
                          <a:spcPts val="800"/>
                        </a:spcAft>
                      </a:pPr>
                      <a:r>
                        <a:rPr lang="en-IN" sz="1400" kern="100">
                          <a:effectLst/>
                        </a:rPr>
                        <a:t>DID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FOREIGN KRY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DOCTOR 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3636164532"/>
                  </a:ext>
                </a:extLst>
              </a:tr>
              <a:tr h="396367">
                <a:tc>
                  <a:txBody>
                    <a:bodyPr/>
                    <a:lstStyle/>
                    <a:p>
                      <a:pPr algn="just">
                        <a:lnSpc>
                          <a:spcPct val="107000"/>
                        </a:lnSpc>
                        <a:spcAft>
                          <a:spcPts val="800"/>
                        </a:spcAft>
                      </a:pPr>
                      <a:r>
                        <a:rPr lang="en-IN" sz="1400" kern="100">
                          <a:effectLst/>
                        </a:rPr>
                        <a:t>PID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FOREIGN KRY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PATIENT 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845696197"/>
                  </a:ext>
                </a:extLst>
              </a:tr>
              <a:tr h="410436">
                <a:tc>
                  <a:txBody>
                    <a:bodyPr/>
                    <a:lstStyle/>
                    <a:p>
                      <a:pPr algn="just">
                        <a:lnSpc>
                          <a:spcPct val="107000"/>
                        </a:lnSpc>
                        <a:spcAft>
                          <a:spcPts val="800"/>
                        </a:spcAft>
                      </a:pPr>
                      <a:r>
                        <a:rPr lang="en-IN" sz="1400" kern="100">
                          <a:effectLst/>
                        </a:rPr>
                        <a:t>APPOINTMENT_DATE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DATE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APPOINTMENT DATE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1723222014"/>
                  </a:ext>
                </a:extLst>
              </a:tr>
              <a:tr h="410436">
                <a:tc>
                  <a:txBody>
                    <a:bodyPr/>
                    <a:lstStyle/>
                    <a:p>
                      <a:pPr algn="just">
                        <a:lnSpc>
                          <a:spcPct val="107000"/>
                        </a:lnSpc>
                        <a:spcAft>
                          <a:spcPts val="800"/>
                        </a:spcAft>
                      </a:pPr>
                      <a:r>
                        <a:rPr lang="en-IN" sz="1400" kern="100">
                          <a:effectLst/>
                        </a:rPr>
                        <a:t>APPOINTMENT_TIME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TIME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APPOINTMENT TIME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2758506114"/>
                  </a:ext>
                </a:extLst>
              </a:tr>
              <a:tr h="410436">
                <a:tc>
                  <a:txBody>
                    <a:bodyPr/>
                    <a:lstStyle/>
                    <a:p>
                      <a:pPr algn="just">
                        <a:lnSpc>
                          <a:spcPct val="107000"/>
                        </a:lnSpc>
                        <a:spcAft>
                          <a:spcPts val="800"/>
                        </a:spcAft>
                      </a:pPr>
                      <a:r>
                        <a:rPr lang="en-IN" sz="1400" kern="100">
                          <a:effectLst/>
                        </a:rPr>
                        <a:t>SID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dirty="0">
                          <a:effectLst/>
                        </a:rPr>
                        <a:t>INT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FOREIGN KRY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SPECIALIZATION 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1080607125"/>
                  </a:ext>
                </a:extLst>
              </a:tr>
              <a:tr h="396367">
                <a:tc>
                  <a:txBody>
                    <a:bodyPr/>
                    <a:lstStyle/>
                    <a:p>
                      <a:pPr algn="just">
                        <a:lnSpc>
                          <a:spcPct val="107000"/>
                        </a:lnSpc>
                        <a:spcAft>
                          <a:spcPts val="800"/>
                        </a:spcAft>
                      </a:pPr>
                      <a:r>
                        <a:rPr lang="en-IN" sz="1400" kern="100" dirty="0">
                          <a:effectLst/>
                        </a:rPr>
                        <a:t>FEES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dirty="0">
                          <a:effectLst/>
                        </a:rPr>
                        <a:t>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BOOKING FEES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365198310"/>
                  </a:ext>
                </a:extLst>
              </a:tr>
              <a:tr h="713694">
                <a:tc>
                  <a:txBody>
                    <a:bodyPr/>
                    <a:lstStyle/>
                    <a:p>
                      <a:pPr algn="just">
                        <a:lnSpc>
                          <a:spcPct val="107000"/>
                        </a:lnSpc>
                        <a:spcAft>
                          <a:spcPts val="800"/>
                        </a:spcAft>
                      </a:pPr>
                      <a:r>
                        <a:rPr lang="en-IN" sz="1400" kern="100">
                          <a:effectLst/>
                        </a:rPr>
                        <a:t>STATUS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BOOLEAN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APPOINTMENT</a:t>
                      </a:r>
                    </a:p>
                    <a:p>
                      <a:pPr algn="just">
                        <a:lnSpc>
                          <a:spcPct val="107000"/>
                        </a:lnSpc>
                        <a:spcAft>
                          <a:spcPts val="800"/>
                        </a:spcAft>
                      </a:pPr>
                      <a:r>
                        <a:rPr lang="en-IN" sz="1400" kern="100">
                          <a:effectLst/>
                        </a:rPr>
                        <a:t>APPROVE OR NOT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1376335213"/>
                  </a:ext>
                </a:extLst>
              </a:tr>
              <a:tr h="410436">
                <a:tc>
                  <a:txBody>
                    <a:bodyPr/>
                    <a:lstStyle/>
                    <a:p>
                      <a:pPr algn="just">
                        <a:lnSpc>
                          <a:spcPct val="107000"/>
                        </a:lnSpc>
                        <a:spcAft>
                          <a:spcPts val="800"/>
                        </a:spcAft>
                      </a:pPr>
                      <a:r>
                        <a:rPr lang="en-IN" sz="1400" kern="100">
                          <a:effectLst/>
                        </a:rPr>
                        <a:t>FEEDBACK</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100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a:effectLst/>
                        </a:rPr>
                        <a:t>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tc>
                  <a:txBody>
                    <a:bodyPr/>
                    <a:lstStyle/>
                    <a:p>
                      <a:pPr algn="just">
                        <a:lnSpc>
                          <a:spcPct val="107000"/>
                        </a:lnSpc>
                        <a:spcAft>
                          <a:spcPts val="800"/>
                        </a:spcAft>
                      </a:pPr>
                      <a:r>
                        <a:rPr lang="en-IN" sz="1400" kern="100" dirty="0">
                          <a:effectLst/>
                        </a:rPr>
                        <a:t>PATIENT REVIEW</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045" marR="63045" marT="0" marB="0"/>
                </a:tc>
                <a:extLst>
                  <a:ext uri="{0D108BD9-81ED-4DB2-BD59-A6C34878D82A}">
                    <a16:rowId xmlns:a16="http://schemas.microsoft.com/office/drawing/2014/main" val="944733686"/>
                  </a:ext>
                </a:extLst>
              </a:tr>
            </a:tbl>
          </a:graphicData>
        </a:graphic>
      </p:graphicFrame>
    </p:spTree>
    <p:extLst>
      <p:ext uri="{BB962C8B-B14F-4D97-AF65-F5344CB8AC3E}">
        <p14:creationId xmlns:p14="http://schemas.microsoft.com/office/powerpoint/2010/main" val="44287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F0398F-F6FF-6A22-5C18-318794DE0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B2EA35F2-8955-6A1A-3E9D-920318198E7A}"/>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E7F578E-86E6-0D90-DDF0-827D705339AB}"/>
              </a:ext>
            </a:extLst>
          </p:cNvPr>
          <p:cNvSpPr txBox="1"/>
          <p:nvPr/>
        </p:nvSpPr>
        <p:spPr>
          <a:xfrm>
            <a:off x="787397" y="752777"/>
            <a:ext cx="7577669" cy="584775"/>
          </a:xfrm>
          <a:prstGeom prst="rect">
            <a:avLst/>
          </a:prstGeom>
          <a:noFill/>
        </p:spPr>
        <p:txBody>
          <a:bodyPr wrap="square" rtlCol="0">
            <a:spAutoFit/>
          </a:bodyPr>
          <a:lstStyle/>
          <a:p>
            <a:r>
              <a:rPr lang="en-IN" sz="3200" b="1" dirty="0"/>
              <a:t>ER Diagram (</a:t>
            </a:r>
            <a:r>
              <a:rPr lang="en-IN" sz="3200" b="1" i="0" dirty="0">
                <a:effectLst/>
              </a:rPr>
              <a:t>Entity Relationship Diagram</a:t>
            </a:r>
            <a:r>
              <a:rPr lang="en-IN" sz="3200" b="1" dirty="0"/>
              <a:t>) :-</a:t>
            </a:r>
            <a:endParaRPr lang="en-IN" b="1" dirty="0"/>
          </a:p>
        </p:txBody>
      </p:sp>
      <p:sp>
        <p:nvSpPr>
          <p:cNvPr id="7" name="TextBox 6">
            <a:extLst>
              <a:ext uri="{FF2B5EF4-FFF2-40B4-BE49-F238E27FC236}">
                <a16:creationId xmlns:a16="http://schemas.microsoft.com/office/drawing/2014/main" id="{1363E6FB-777F-2374-D134-0880089F54ED}"/>
              </a:ext>
            </a:extLst>
          </p:cNvPr>
          <p:cNvSpPr txBox="1"/>
          <p:nvPr/>
        </p:nvSpPr>
        <p:spPr>
          <a:xfrm>
            <a:off x="762000" y="1291452"/>
            <a:ext cx="10481735" cy="738664"/>
          </a:xfrm>
          <a:prstGeom prst="rect">
            <a:avLst/>
          </a:prstGeom>
          <a:noFill/>
        </p:spPr>
        <p:txBody>
          <a:bodyPr wrap="square" rtlCol="0">
            <a:spAutoFit/>
          </a:bodyPr>
          <a:lstStyle/>
          <a:p>
            <a:r>
              <a:rPr lang="en-US" sz="1400" dirty="0"/>
              <a:t>     An Entity-Relationship (ER) Diagram is a visual representation illustrating the entities, attributes, and relationships within a database system, aiding in the design and understanding of data structures and connections. It uses symbols to depict entities as rectangles, attributes as ovals, and relationships as lines connecting them, facilitating database schema design and communication between stakeholders.</a:t>
            </a:r>
            <a:endParaRPr lang="en-IN" sz="1400" dirty="0"/>
          </a:p>
        </p:txBody>
      </p:sp>
      <p:sp>
        <p:nvSpPr>
          <p:cNvPr id="8" name="Oval 7">
            <a:extLst>
              <a:ext uri="{FF2B5EF4-FFF2-40B4-BE49-F238E27FC236}">
                <a16:creationId xmlns:a16="http://schemas.microsoft.com/office/drawing/2014/main" id="{B4BB8D35-E5A1-274F-DDD1-C063018DBA7B}"/>
              </a:ext>
            </a:extLst>
          </p:cNvPr>
          <p:cNvSpPr/>
          <p:nvPr/>
        </p:nvSpPr>
        <p:spPr>
          <a:xfrm>
            <a:off x="787398" y="1382694"/>
            <a:ext cx="152402" cy="136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4EAA97F-4023-B4AF-64A9-5DC9EC8E2C26}"/>
              </a:ext>
            </a:extLst>
          </p:cNvPr>
          <p:cNvSpPr/>
          <p:nvPr/>
        </p:nvSpPr>
        <p:spPr>
          <a:xfrm>
            <a:off x="1334532" y="2656937"/>
            <a:ext cx="1308100" cy="550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5F0603F-123F-AF4A-D9E4-475E0C803E5B}"/>
              </a:ext>
            </a:extLst>
          </p:cNvPr>
          <p:cNvSpPr/>
          <p:nvPr/>
        </p:nvSpPr>
        <p:spPr>
          <a:xfrm>
            <a:off x="1347775" y="5562603"/>
            <a:ext cx="1308100" cy="550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954582D-B0DF-B96D-DA65-C2B9E6A7CFD9}"/>
              </a:ext>
            </a:extLst>
          </p:cNvPr>
          <p:cNvSpPr/>
          <p:nvPr/>
        </p:nvSpPr>
        <p:spPr>
          <a:xfrm>
            <a:off x="1347775" y="4059480"/>
            <a:ext cx="1308100" cy="550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515D0B29-5873-963F-8AF4-F5423E1D6FF0}"/>
              </a:ext>
            </a:extLst>
          </p:cNvPr>
          <p:cNvSpPr/>
          <p:nvPr/>
        </p:nvSpPr>
        <p:spPr>
          <a:xfrm>
            <a:off x="9311215" y="4134590"/>
            <a:ext cx="1308100" cy="550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6B73411E-1D97-3B27-A0C7-F78B4B227D2B}"/>
              </a:ext>
            </a:extLst>
          </p:cNvPr>
          <p:cNvSpPr/>
          <p:nvPr/>
        </p:nvSpPr>
        <p:spPr>
          <a:xfrm>
            <a:off x="5000035" y="4059480"/>
            <a:ext cx="1308100" cy="550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CDDD841E-D71B-05F4-2ABD-E2825EA47583}"/>
              </a:ext>
            </a:extLst>
          </p:cNvPr>
          <p:cNvSpPr txBox="1"/>
          <p:nvPr/>
        </p:nvSpPr>
        <p:spPr>
          <a:xfrm>
            <a:off x="1435074" y="2740515"/>
            <a:ext cx="1107015" cy="400110"/>
          </a:xfrm>
          <a:prstGeom prst="rect">
            <a:avLst/>
          </a:prstGeom>
          <a:noFill/>
        </p:spPr>
        <p:txBody>
          <a:bodyPr wrap="square" rtlCol="0">
            <a:spAutoFit/>
          </a:bodyPr>
          <a:lstStyle/>
          <a:p>
            <a:pPr algn="ctr"/>
            <a:r>
              <a:rPr lang="en-IN" sz="2000" dirty="0">
                <a:solidFill>
                  <a:schemeClr val="bg1"/>
                </a:solidFill>
              </a:rPr>
              <a:t>ADMIN</a:t>
            </a:r>
          </a:p>
        </p:txBody>
      </p:sp>
      <p:sp>
        <p:nvSpPr>
          <p:cNvPr id="17" name="TextBox 16">
            <a:extLst>
              <a:ext uri="{FF2B5EF4-FFF2-40B4-BE49-F238E27FC236}">
                <a16:creationId xmlns:a16="http://schemas.microsoft.com/office/drawing/2014/main" id="{87668FD2-E01F-65C8-67FE-0C1C3C8B2FE9}"/>
              </a:ext>
            </a:extLst>
          </p:cNvPr>
          <p:cNvSpPr txBox="1"/>
          <p:nvPr/>
        </p:nvSpPr>
        <p:spPr>
          <a:xfrm>
            <a:off x="1453608" y="4134590"/>
            <a:ext cx="1096433" cy="400110"/>
          </a:xfrm>
          <a:prstGeom prst="rect">
            <a:avLst/>
          </a:prstGeom>
          <a:noFill/>
        </p:spPr>
        <p:txBody>
          <a:bodyPr wrap="square" rtlCol="0">
            <a:spAutoFit/>
          </a:bodyPr>
          <a:lstStyle/>
          <a:p>
            <a:pPr algn="ctr"/>
            <a:r>
              <a:rPr lang="en-IN" sz="2000" dirty="0">
                <a:solidFill>
                  <a:schemeClr val="bg1"/>
                </a:solidFill>
              </a:rPr>
              <a:t>DOCTOR</a:t>
            </a:r>
          </a:p>
        </p:txBody>
      </p:sp>
      <p:sp>
        <p:nvSpPr>
          <p:cNvPr id="18" name="TextBox 17">
            <a:extLst>
              <a:ext uri="{FF2B5EF4-FFF2-40B4-BE49-F238E27FC236}">
                <a16:creationId xmlns:a16="http://schemas.microsoft.com/office/drawing/2014/main" id="{81CED807-6A75-54EF-74CB-01249DFCB6AC}"/>
              </a:ext>
            </a:extLst>
          </p:cNvPr>
          <p:cNvSpPr txBox="1"/>
          <p:nvPr/>
        </p:nvSpPr>
        <p:spPr>
          <a:xfrm>
            <a:off x="1458900" y="5637714"/>
            <a:ext cx="1096433" cy="400110"/>
          </a:xfrm>
          <a:prstGeom prst="rect">
            <a:avLst/>
          </a:prstGeom>
          <a:noFill/>
        </p:spPr>
        <p:txBody>
          <a:bodyPr wrap="square" rtlCol="0">
            <a:spAutoFit/>
          </a:bodyPr>
          <a:lstStyle/>
          <a:p>
            <a:pPr algn="ctr"/>
            <a:r>
              <a:rPr lang="en-IN" sz="2000" dirty="0">
                <a:solidFill>
                  <a:schemeClr val="bg1"/>
                </a:solidFill>
              </a:rPr>
              <a:t>PATIENT</a:t>
            </a:r>
          </a:p>
        </p:txBody>
      </p:sp>
      <p:sp>
        <p:nvSpPr>
          <p:cNvPr id="19" name="TextBox 18">
            <a:extLst>
              <a:ext uri="{FF2B5EF4-FFF2-40B4-BE49-F238E27FC236}">
                <a16:creationId xmlns:a16="http://schemas.microsoft.com/office/drawing/2014/main" id="{24206C0A-F11A-228D-C2B1-F8A61F1146E0}"/>
              </a:ext>
            </a:extLst>
          </p:cNvPr>
          <p:cNvSpPr txBox="1"/>
          <p:nvPr/>
        </p:nvSpPr>
        <p:spPr>
          <a:xfrm>
            <a:off x="9186330" y="4240479"/>
            <a:ext cx="1552062" cy="338554"/>
          </a:xfrm>
          <a:prstGeom prst="rect">
            <a:avLst/>
          </a:prstGeom>
          <a:noFill/>
        </p:spPr>
        <p:txBody>
          <a:bodyPr wrap="square" rtlCol="0">
            <a:spAutoFit/>
          </a:bodyPr>
          <a:lstStyle/>
          <a:p>
            <a:pPr algn="ctr"/>
            <a:r>
              <a:rPr lang="en-IN" sz="1600" dirty="0">
                <a:solidFill>
                  <a:schemeClr val="bg1"/>
                </a:solidFill>
              </a:rPr>
              <a:t>APPOINTMENT</a:t>
            </a:r>
          </a:p>
        </p:txBody>
      </p:sp>
      <p:sp>
        <p:nvSpPr>
          <p:cNvPr id="20" name="TextBox 19">
            <a:extLst>
              <a:ext uri="{FF2B5EF4-FFF2-40B4-BE49-F238E27FC236}">
                <a16:creationId xmlns:a16="http://schemas.microsoft.com/office/drawing/2014/main" id="{F4FE4B66-3681-A71F-C788-FD678900E525}"/>
              </a:ext>
            </a:extLst>
          </p:cNvPr>
          <p:cNvSpPr txBox="1"/>
          <p:nvPr/>
        </p:nvSpPr>
        <p:spPr>
          <a:xfrm>
            <a:off x="4878054" y="4165369"/>
            <a:ext cx="1552062" cy="323165"/>
          </a:xfrm>
          <a:prstGeom prst="rect">
            <a:avLst/>
          </a:prstGeom>
          <a:noFill/>
        </p:spPr>
        <p:txBody>
          <a:bodyPr wrap="square" rtlCol="0">
            <a:spAutoFit/>
          </a:bodyPr>
          <a:lstStyle/>
          <a:p>
            <a:pPr algn="ctr"/>
            <a:r>
              <a:rPr lang="en-IN" sz="1500" dirty="0">
                <a:solidFill>
                  <a:schemeClr val="bg1"/>
                </a:solidFill>
              </a:rPr>
              <a:t>SPECIALIZATION</a:t>
            </a:r>
          </a:p>
        </p:txBody>
      </p:sp>
      <p:cxnSp>
        <p:nvCxnSpPr>
          <p:cNvPr id="22" name="Straight Arrow Connector 21">
            <a:extLst>
              <a:ext uri="{FF2B5EF4-FFF2-40B4-BE49-F238E27FC236}">
                <a16:creationId xmlns:a16="http://schemas.microsoft.com/office/drawing/2014/main" id="{AC4DD60B-EC2A-8262-9843-FE924C6B886B}"/>
              </a:ext>
            </a:extLst>
          </p:cNvPr>
          <p:cNvCxnSpPr>
            <a:cxnSpLocks/>
          </p:cNvCxnSpPr>
          <p:nvPr/>
        </p:nvCxnSpPr>
        <p:spPr>
          <a:xfrm>
            <a:off x="758799" y="2672779"/>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70E1F99F-E77B-89DD-CA36-1EE4CA4D1B0B}"/>
              </a:ext>
            </a:extLst>
          </p:cNvPr>
          <p:cNvSpPr/>
          <p:nvPr/>
        </p:nvSpPr>
        <p:spPr>
          <a:xfrm>
            <a:off x="118005" y="2562720"/>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27C7AA39-8B40-ACD3-4EBB-0138C1DAD8F7}"/>
              </a:ext>
            </a:extLst>
          </p:cNvPr>
          <p:cNvSpPr txBox="1"/>
          <p:nvPr/>
        </p:nvSpPr>
        <p:spPr>
          <a:xfrm>
            <a:off x="208969" y="2552653"/>
            <a:ext cx="482585" cy="246221"/>
          </a:xfrm>
          <a:prstGeom prst="rect">
            <a:avLst/>
          </a:prstGeom>
          <a:noFill/>
        </p:spPr>
        <p:txBody>
          <a:bodyPr wrap="square" rtlCol="0">
            <a:spAutoFit/>
          </a:bodyPr>
          <a:lstStyle/>
          <a:p>
            <a:r>
              <a:rPr lang="en-IN" sz="1000" dirty="0">
                <a:solidFill>
                  <a:schemeClr val="bg1"/>
                </a:solidFill>
              </a:rPr>
              <a:t>AID</a:t>
            </a:r>
            <a:endParaRPr lang="en-IN" dirty="0">
              <a:solidFill>
                <a:schemeClr val="bg1"/>
              </a:solidFill>
            </a:endParaRPr>
          </a:p>
        </p:txBody>
      </p:sp>
      <p:cxnSp>
        <p:nvCxnSpPr>
          <p:cNvPr id="28" name="Straight Arrow Connector 27">
            <a:extLst>
              <a:ext uri="{FF2B5EF4-FFF2-40B4-BE49-F238E27FC236}">
                <a16:creationId xmlns:a16="http://schemas.microsoft.com/office/drawing/2014/main" id="{09BFB126-AF99-BC3B-E686-BDC61646F2E7}"/>
              </a:ext>
            </a:extLst>
          </p:cNvPr>
          <p:cNvCxnSpPr>
            <a:cxnSpLocks/>
          </p:cNvCxnSpPr>
          <p:nvPr/>
        </p:nvCxnSpPr>
        <p:spPr>
          <a:xfrm>
            <a:off x="756954" y="2903666"/>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Oval 28">
            <a:extLst>
              <a:ext uri="{FF2B5EF4-FFF2-40B4-BE49-F238E27FC236}">
                <a16:creationId xmlns:a16="http://schemas.microsoft.com/office/drawing/2014/main" id="{A5723E83-49D5-4742-87CE-6A54903242F4}"/>
              </a:ext>
            </a:extLst>
          </p:cNvPr>
          <p:cNvSpPr/>
          <p:nvPr/>
        </p:nvSpPr>
        <p:spPr>
          <a:xfrm>
            <a:off x="116160" y="2802074"/>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EAB5D6DC-7E1D-9F7F-C368-F8109DF3A512}"/>
              </a:ext>
            </a:extLst>
          </p:cNvPr>
          <p:cNvSpPr txBox="1"/>
          <p:nvPr/>
        </p:nvSpPr>
        <p:spPr>
          <a:xfrm>
            <a:off x="139403" y="2780555"/>
            <a:ext cx="600101" cy="246221"/>
          </a:xfrm>
          <a:prstGeom prst="rect">
            <a:avLst/>
          </a:prstGeom>
          <a:noFill/>
        </p:spPr>
        <p:txBody>
          <a:bodyPr wrap="square" rtlCol="0">
            <a:spAutoFit/>
          </a:bodyPr>
          <a:lstStyle/>
          <a:p>
            <a:r>
              <a:rPr lang="en-IN" sz="1000" dirty="0">
                <a:solidFill>
                  <a:schemeClr val="bg1"/>
                </a:solidFill>
              </a:rPr>
              <a:t>ANAME</a:t>
            </a:r>
            <a:endParaRPr lang="en-IN" dirty="0">
              <a:solidFill>
                <a:schemeClr val="bg1"/>
              </a:solidFill>
            </a:endParaRPr>
          </a:p>
        </p:txBody>
      </p:sp>
      <p:cxnSp>
        <p:nvCxnSpPr>
          <p:cNvPr id="31" name="Straight Arrow Connector 30">
            <a:extLst>
              <a:ext uri="{FF2B5EF4-FFF2-40B4-BE49-F238E27FC236}">
                <a16:creationId xmlns:a16="http://schemas.microsoft.com/office/drawing/2014/main" id="{A65279AA-34DD-2B71-1030-1E168124AE62}"/>
              </a:ext>
            </a:extLst>
          </p:cNvPr>
          <p:cNvCxnSpPr>
            <a:cxnSpLocks/>
          </p:cNvCxnSpPr>
          <p:nvPr/>
        </p:nvCxnSpPr>
        <p:spPr>
          <a:xfrm>
            <a:off x="745463" y="3178441"/>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Oval 31">
            <a:extLst>
              <a:ext uri="{FF2B5EF4-FFF2-40B4-BE49-F238E27FC236}">
                <a16:creationId xmlns:a16="http://schemas.microsoft.com/office/drawing/2014/main" id="{A2506FA9-3E71-399E-E4C7-88A9D6B5A0A5}"/>
              </a:ext>
            </a:extLst>
          </p:cNvPr>
          <p:cNvSpPr/>
          <p:nvPr/>
        </p:nvSpPr>
        <p:spPr>
          <a:xfrm>
            <a:off x="104669" y="3068382"/>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27B0310E-B607-E78D-C15B-3DC4650D2022}"/>
              </a:ext>
            </a:extLst>
          </p:cNvPr>
          <p:cNvSpPr txBox="1"/>
          <p:nvPr/>
        </p:nvSpPr>
        <p:spPr>
          <a:xfrm>
            <a:off x="39337" y="3058743"/>
            <a:ext cx="744167" cy="215444"/>
          </a:xfrm>
          <a:prstGeom prst="rect">
            <a:avLst/>
          </a:prstGeom>
          <a:noFill/>
        </p:spPr>
        <p:txBody>
          <a:bodyPr wrap="square" rtlCol="0">
            <a:spAutoFit/>
          </a:bodyPr>
          <a:lstStyle/>
          <a:p>
            <a:r>
              <a:rPr lang="en-IN" sz="800" dirty="0">
                <a:solidFill>
                  <a:schemeClr val="bg1"/>
                </a:solidFill>
              </a:rPr>
              <a:t>APASSWORD</a:t>
            </a:r>
            <a:endParaRPr lang="en-IN" dirty="0">
              <a:solidFill>
                <a:schemeClr val="bg1"/>
              </a:solidFill>
            </a:endParaRPr>
          </a:p>
        </p:txBody>
      </p:sp>
      <p:cxnSp>
        <p:nvCxnSpPr>
          <p:cNvPr id="34" name="Straight Arrow Connector 33">
            <a:extLst>
              <a:ext uri="{FF2B5EF4-FFF2-40B4-BE49-F238E27FC236}">
                <a16:creationId xmlns:a16="http://schemas.microsoft.com/office/drawing/2014/main" id="{73926E10-45BC-79BB-2AB5-5D3730210B41}"/>
              </a:ext>
            </a:extLst>
          </p:cNvPr>
          <p:cNvCxnSpPr>
            <a:cxnSpLocks/>
          </p:cNvCxnSpPr>
          <p:nvPr/>
        </p:nvCxnSpPr>
        <p:spPr>
          <a:xfrm>
            <a:off x="1453608" y="2351902"/>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Oval 34">
            <a:extLst>
              <a:ext uri="{FF2B5EF4-FFF2-40B4-BE49-F238E27FC236}">
                <a16:creationId xmlns:a16="http://schemas.microsoft.com/office/drawing/2014/main" id="{BBD7B0C9-A1E2-6A81-6DF5-94AD60ABBD6C}"/>
              </a:ext>
            </a:extLst>
          </p:cNvPr>
          <p:cNvSpPr/>
          <p:nvPr/>
        </p:nvSpPr>
        <p:spPr>
          <a:xfrm>
            <a:off x="1121351" y="2097980"/>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B0AA38C0-C8D0-6A7D-2E5A-C1498D1882CC}"/>
              </a:ext>
            </a:extLst>
          </p:cNvPr>
          <p:cNvSpPr txBox="1"/>
          <p:nvPr/>
        </p:nvSpPr>
        <p:spPr>
          <a:xfrm>
            <a:off x="1130215" y="2086849"/>
            <a:ext cx="590522" cy="246221"/>
          </a:xfrm>
          <a:prstGeom prst="rect">
            <a:avLst/>
          </a:prstGeom>
          <a:noFill/>
        </p:spPr>
        <p:txBody>
          <a:bodyPr wrap="square" rtlCol="0">
            <a:spAutoFit/>
          </a:bodyPr>
          <a:lstStyle/>
          <a:p>
            <a:r>
              <a:rPr lang="en-IN" sz="1000" dirty="0">
                <a:solidFill>
                  <a:schemeClr val="bg1"/>
                </a:solidFill>
              </a:rPr>
              <a:t>AEMAIL</a:t>
            </a:r>
            <a:endParaRPr lang="en-IN" dirty="0">
              <a:solidFill>
                <a:schemeClr val="bg1"/>
              </a:solidFill>
            </a:endParaRPr>
          </a:p>
        </p:txBody>
      </p:sp>
      <p:cxnSp>
        <p:nvCxnSpPr>
          <p:cNvPr id="43" name="Straight Arrow Connector 42">
            <a:extLst>
              <a:ext uri="{FF2B5EF4-FFF2-40B4-BE49-F238E27FC236}">
                <a16:creationId xmlns:a16="http://schemas.microsoft.com/office/drawing/2014/main" id="{1641F63C-68D4-3285-022C-7421238C7766}"/>
              </a:ext>
            </a:extLst>
          </p:cNvPr>
          <p:cNvCxnSpPr>
            <a:cxnSpLocks/>
          </p:cNvCxnSpPr>
          <p:nvPr/>
        </p:nvCxnSpPr>
        <p:spPr>
          <a:xfrm>
            <a:off x="1989950" y="2351901"/>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677B3ADF-0C2B-9C02-9E82-7342C657BEE7}"/>
              </a:ext>
            </a:extLst>
          </p:cNvPr>
          <p:cNvSpPr/>
          <p:nvPr/>
        </p:nvSpPr>
        <p:spPr>
          <a:xfrm>
            <a:off x="1729601" y="2093558"/>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9F1DB969-F343-3DC6-8E05-C2E0234482F0}"/>
              </a:ext>
            </a:extLst>
          </p:cNvPr>
          <p:cNvSpPr txBox="1"/>
          <p:nvPr/>
        </p:nvSpPr>
        <p:spPr>
          <a:xfrm>
            <a:off x="1699141" y="2093558"/>
            <a:ext cx="744167" cy="215444"/>
          </a:xfrm>
          <a:prstGeom prst="rect">
            <a:avLst/>
          </a:prstGeom>
          <a:noFill/>
        </p:spPr>
        <p:txBody>
          <a:bodyPr wrap="square" rtlCol="0">
            <a:spAutoFit/>
          </a:bodyPr>
          <a:lstStyle/>
          <a:p>
            <a:r>
              <a:rPr lang="en-IN" sz="800" dirty="0">
                <a:solidFill>
                  <a:schemeClr val="bg1"/>
                </a:solidFill>
              </a:rPr>
              <a:t>ANUMBER</a:t>
            </a:r>
            <a:endParaRPr lang="en-IN" dirty="0">
              <a:solidFill>
                <a:schemeClr val="bg1"/>
              </a:solidFill>
            </a:endParaRPr>
          </a:p>
        </p:txBody>
      </p:sp>
      <p:cxnSp>
        <p:nvCxnSpPr>
          <p:cNvPr id="47" name="Straight Arrow Connector 46">
            <a:extLst>
              <a:ext uri="{FF2B5EF4-FFF2-40B4-BE49-F238E27FC236}">
                <a16:creationId xmlns:a16="http://schemas.microsoft.com/office/drawing/2014/main" id="{3B633C26-3CBD-ECDB-F459-F97D724B51C8}"/>
              </a:ext>
            </a:extLst>
          </p:cNvPr>
          <p:cNvCxnSpPr>
            <a:cxnSpLocks/>
          </p:cNvCxnSpPr>
          <p:nvPr/>
        </p:nvCxnSpPr>
        <p:spPr>
          <a:xfrm>
            <a:off x="2636108" y="2336052"/>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Oval 48">
            <a:extLst>
              <a:ext uri="{FF2B5EF4-FFF2-40B4-BE49-F238E27FC236}">
                <a16:creationId xmlns:a16="http://schemas.microsoft.com/office/drawing/2014/main" id="{9288CCC0-2C66-F08D-FCDD-26112B29F129}"/>
              </a:ext>
            </a:extLst>
          </p:cNvPr>
          <p:cNvSpPr/>
          <p:nvPr/>
        </p:nvSpPr>
        <p:spPr>
          <a:xfrm>
            <a:off x="2360613" y="2108467"/>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72F2DA6C-2469-7C74-99F6-FC494B9420DB}"/>
              </a:ext>
            </a:extLst>
          </p:cNvPr>
          <p:cNvSpPr txBox="1"/>
          <p:nvPr/>
        </p:nvSpPr>
        <p:spPr>
          <a:xfrm>
            <a:off x="2328988" y="2120608"/>
            <a:ext cx="744167" cy="215444"/>
          </a:xfrm>
          <a:prstGeom prst="rect">
            <a:avLst/>
          </a:prstGeom>
          <a:noFill/>
        </p:spPr>
        <p:txBody>
          <a:bodyPr wrap="square" rtlCol="0">
            <a:spAutoFit/>
          </a:bodyPr>
          <a:lstStyle/>
          <a:p>
            <a:r>
              <a:rPr lang="en-IN" sz="800" dirty="0">
                <a:solidFill>
                  <a:schemeClr val="bg1"/>
                </a:solidFill>
              </a:rPr>
              <a:t>AADDRESS</a:t>
            </a:r>
            <a:endParaRPr lang="en-IN" dirty="0">
              <a:solidFill>
                <a:schemeClr val="bg1"/>
              </a:solidFill>
            </a:endParaRPr>
          </a:p>
        </p:txBody>
      </p:sp>
      <p:cxnSp>
        <p:nvCxnSpPr>
          <p:cNvPr id="52" name="Straight Arrow Connector 51">
            <a:extLst>
              <a:ext uri="{FF2B5EF4-FFF2-40B4-BE49-F238E27FC236}">
                <a16:creationId xmlns:a16="http://schemas.microsoft.com/office/drawing/2014/main" id="{CAEA0B1C-583B-23E2-CEB9-223ADADB1CEF}"/>
              </a:ext>
            </a:extLst>
          </p:cNvPr>
          <p:cNvCxnSpPr>
            <a:cxnSpLocks/>
          </p:cNvCxnSpPr>
          <p:nvPr/>
        </p:nvCxnSpPr>
        <p:spPr>
          <a:xfrm>
            <a:off x="732249" y="4064736"/>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3" name="Oval 52">
            <a:extLst>
              <a:ext uri="{FF2B5EF4-FFF2-40B4-BE49-F238E27FC236}">
                <a16:creationId xmlns:a16="http://schemas.microsoft.com/office/drawing/2014/main" id="{B8BF2860-53B0-DE4A-06E2-35DD152A1774}"/>
              </a:ext>
            </a:extLst>
          </p:cNvPr>
          <p:cNvSpPr/>
          <p:nvPr/>
        </p:nvSpPr>
        <p:spPr>
          <a:xfrm>
            <a:off x="91455" y="3954677"/>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16BF394-BC3E-1B25-3768-92319A877E88}"/>
              </a:ext>
            </a:extLst>
          </p:cNvPr>
          <p:cNvSpPr txBox="1"/>
          <p:nvPr/>
        </p:nvSpPr>
        <p:spPr>
          <a:xfrm>
            <a:off x="182419" y="3944610"/>
            <a:ext cx="482585" cy="246221"/>
          </a:xfrm>
          <a:prstGeom prst="rect">
            <a:avLst/>
          </a:prstGeom>
          <a:noFill/>
        </p:spPr>
        <p:txBody>
          <a:bodyPr wrap="square" rtlCol="0">
            <a:spAutoFit/>
          </a:bodyPr>
          <a:lstStyle/>
          <a:p>
            <a:r>
              <a:rPr lang="en-IN" sz="1000" dirty="0">
                <a:solidFill>
                  <a:schemeClr val="bg1"/>
                </a:solidFill>
              </a:rPr>
              <a:t>DID</a:t>
            </a:r>
            <a:endParaRPr lang="en-IN" dirty="0">
              <a:solidFill>
                <a:schemeClr val="bg1"/>
              </a:solidFill>
            </a:endParaRPr>
          </a:p>
        </p:txBody>
      </p:sp>
      <p:cxnSp>
        <p:nvCxnSpPr>
          <p:cNvPr id="55" name="Straight Arrow Connector 54">
            <a:extLst>
              <a:ext uri="{FF2B5EF4-FFF2-40B4-BE49-F238E27FC236}">
                <a16:creationId xmlns:a16="http://schemas.microsoft.com/office/drawing/2014/main" id="{38825D88-F2FB-4689-563B-16EAC2A21B85}"/>
              </a:ext>
            </a:extLst>
          </p:cNvPr>
          <p:cNvCxnSpPr>
            <a:cxnSpLocks/>
          </p:cNvCxnSpPr>
          <p:nvPr/>
        </p:nvCxnSpPr>
        <p:spPr>
          <a:xfrm>
            <a:off x="730404" y="4295623"/>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6" name="Oval 55">
            <a:extLst>
              <a:ext uri="{FF2B5EF4-FFF2-40B4-BE49-F238E27FC236}">
                <a16:creationId xmlns:a16="http://schemas.microsoft.com/office/drawing/2014/main" id="{CD8E62E3-C767-4FF4-B9D3-34D1BC2663D7}"/>
              </a:ext>
            </a:extLst>
          </p:cNvPr>
          <p:cNvSpPr/>
          <p:nvPr/>
        </p:nvSpPr>
        <p:spPr>
          <a:xfrm>
            <a:off x="89610" y="4194031"/>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739F6D6A-7471-FD9F-4464-7C2F7EA3E1B0}"/>
              </a:ext>
            </a:extLst>
          </p:cNvPr>
          <p:cNvSpPr txBox="1"/>
          <p:nvPr/>
        </p:nvSpPr>
        <p:spPr>
          <a:xfrm>
            <a:off x="112853" y="4172512"/>
            <a:ext cx="600101" cy="246221"/>
          </a:xfrm>
          <a:prstGeom prst="rect">
            <a:avLst/>
          </a:prstGeom>
          <a:noFill/>
        </p:spPr>
        <p:txBody>
          <a:bodyPr wrap="square" rtlCol="0">
            <a:spAutoFit/>
          </a:bodyPr>
          <a:lstStyle/>
          <a:p>
            <a:r>
              <a:rPr lang="en-IN" sz="1000" dirty="0">
                <a:solidFill>
                  <a:schemeClr val="bg1"/>
                </a:solidFill>
              </a:rPr>
              <a:t>DNAME</a:t>
            </a:r>
            <a:endParaRPr lang="en-IN" dirty="0">
              <a:solidFill>
                <a:schemeClr val="bg1"/>
              </a:solidFill>
            </a:endParaRPr>
          </a:p>
        </p:txBody>
      </p:sp>
      <p:cxnSp>
        <p:nvCxnSpPr>
          <p:cNvPr id="58" name="Straight Arrow Connector 57">
            <a:extLst>
              <a:ext uri="{FF2B5EF4-FFF2-40B4-BE49-F238E27FC236}">
                <a16:creationId xmlns:a16="http://schemas.microsoft.com/office/drawing/2014/main" id="{376F0AAD-C90D-9160-7597-E281F1F1C45D}"/>
              </a:ext>
            </a:extLst>
          </p:cNvPr>
          <p:cNvCxnSpPr>
            <a:cxnSpLocks/>
          </p:cNvCxnSpPr>
          <p:nvPr/>
        </p:nvCxnSpPr>
        <p:spPr>
          <a:xfrm>
            <a:off x="718913" y="4570398"/>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a:extLst>
              <a:ext uri="{FF2B5EF4-FFF2-40B4-BE49-F238E27FC236}">
                <a16:creationId xmlns:a16="http://schemas.microsoft.com/office/drawing/2014/main" id="{60618B8D-E85D-D4A2-0A79-878CA7B93AA6}"/>
              </a:ext>
            </a:extLst>
          </p:cNvPr>
          <p:cNvSpPr/>
          <p:nvPr/>
        </p:nvSpPr>
        <p:spPr>
          <a:xfrm>
            <a:off x="78119" y="4460339"/>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TextBox 59">
            <a:extLst>
              <a:ext uri="{FF2B5EF4-FFF2-40B4-BE49-F238E27FC236}">
                <a16:creationId xmlns:a16="http://schemas.microsoft.com/office/drawing/2014/main" id="{83853FE9-30A0-BDFB-B162-4A1E0B3D3E42}"/>
              </a:ext>
            </a:extLst>
          </p:cNvPr>
          <p:cNvSpPr txBox="1"/>
          <p:nvPr/>
        </p:nvSpPr>
        <p:spPr>
          <a:xfrm>
            <a:off x="12787" y="4450700"/>
            <a:ext cx="744167" cy="215444"/>
          </a:xfrm>
          <a:prstGeom prst="rect">
            <a:avLst/>
          </a:prstGeom>
          <a:noFill/>
        </p:spPr>
        <p:txBody>
          <a:bodyPr wrap="square" rtlCol="0">
            <a:spAutoFit/>
          </a:bodyPr>
          <a:lstStyle/>
          <a:p>
            <a:r>
              <a:rPr lang="en-IN" sz="800" dirty="0">
                <a:solidFill>
                  <a:schemeClr val="bg1"/>
                </a:solidFill>
              </a:rPr>
              <a:t>DPASSWORD</a:t>
            </a:r>
            <a:endParaRPr lang="en-IN" dirty="0">
              <a:solidFill>
                <a:schemeClr val="bg1"/>
              </a:solidFill>
            </a:endParaRPr>
          </a:p>
        </p:txBody>
      </p:sp>
      <p:cxnSp>
        <p:nvCxnSpPr>
          <p:cNvPr id="61" name="Straight Arrow Connector 60">
            <a:extLst>
              <a:ext uri="{FF2B5EF4-FFF2-40B4-BE49-F238E27FC236}">
                <a16:creationId xmlns:a16="http://schemas.microsoft.com/office/drawing/2014/main" id="{3D714F17-2316-6BF2-B043-4DA6B1A3FE7D}"/>
              </a:ext>
            </a:extLst>
          </p:cNvPr>
          <p:cNvCxnSpPr>
            <a:cxnSpLocks/>
          </p:cNvCxnSpPr>
          <p:nvPr/>
        </p:nvCxnSpPr>
        <p:spPr>
          <a:xfrm>
            <a:off x="1388644" y="3740611"/>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Oval 61">
            <a:extLst>
              <a:ext uri="{FF2B5EF4-FFF2-40B4-BE49-F238E27FC236}">
                <a16:creationId xmlns:a16="http://schemas.microsoft.com/office/drawing/2014/main" id="{69E60186-E5C3-04BA-5114-82CADB13397E}"/>
              </a:ext>
            </a:extLst>
          </p:cNvPr>
          <p:cNvSpPr/>
          <p:nvPr/>
        </p:nvSpPr>
        <p:spPr>
          <a:xfrm>
            <a:off x="1056387" y="3486689"/>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3" name="Straight Arrow Connector 62">
            <a:extLst>
              <a:ext uri="{FF2B5EF4-FFF2-40B4-BE49-F238E27FC236}">
                <a16:creationId xmlns:a16="http://schemas.microsoft.com/office/drawing/2014/main" id="{6A19D53D-08DF-7E76-09D6-70FC7AEA0D40}"/>
              </a:ext>
            </a:extLst>
          </p:cNvPr>
          <p:cNvCxnSpPr>
            <a:cxnSpLocks/>
          </p:cNvCxnSpPr>
          <p:nvPr/>
        </p:nvCxnSpPr>
        <p:spPr>
          <a:xfrm>
            <a:off x="1924986" y="3740610"/>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4" name="Oval 63">
            <a:extLst>
              <a:ext uri="{FF2B5EF4-FFF2-40B4-BE49-F238E27FC236}">
                <a16:creationId xmlns:a16="http://schemas.microsoft.com/office/drawing/2014/main" id="{C9C706DE-61E2-B0F9-D350-E499E9BF1D8A}"/>
              </a:ext>
            </a:extLst>
          </p:cNvPr>
          <p:cNvSpPr/>
          <p:nvPr/>
        </p:nvSpPr>
        <p:spPr>
          <a:xfrm>
            <a:off x="1664637" y="3482267"/>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F0660D54-9BCE-79B5-DE56-8CF6A27D912E}"/>
              </a:ext>
            </a:extLst>
          </p:cNvPr>
          <p:cNvSpPr txBox="1"/>
          <p:nvPr/>
        </p:nvSpPr>
        <p:spPr>
          <a:xfrm>
            <a:off x="1634177" y="3482267"/>
            <a:ext cx="744167" cy="215444"/>
          </a:xfrm>
          <a:prstGeom prst="rect">
            <a:avLst/>
          </a:prstGeom>
          <a:noFill/>
        </p:spPr>
        <p:txBody>
          <a:bodyPr wrap="square" rtlCol="0">
            <a:spAutoFit/>
          </a:bodyPr>
          <a:lstStyle/>
          <a:p>
            <a:r>
              <a:rPr lang="en-IN" sz="800" dirty="0">
                <a:solidFill>
                  <a:schemeClr val="bg1"/>
                </a:solidFill>
              </a:rPr>
              <a:t>DNUMBER</a:t>
            </a:r>
            <a:endParaRPr lang="en-IN" dirty="0">
              <a:solidFill>
                <a:schemeClr val="bg1"/>
              </a:solidFill>
            </a:endParaRPr>
          </a:p>
        </p:txBody>
      </p:sp>
      <p:cxnSp>
        <p:nvCxnSpPr>
          <p:cNvPr id="66" name="Straight Arrow Connector 65">
            <a:extLst>
              <a:ext uri="{FF2B5EF4-FFF2-40B4-BE49-F238E27FC236}">
                <a16:creationId xmlns:a16="http://schemas.microsoft.com/office/drawing/2014/main" id="{A9009C0C-F907-D069-EC5F-B31D02CE7CF8}"/>
              </a:ext>
            </a:extLst>
          </p:cNvPr>
          <p:cNvCxnSpPr>
            <a:cxnSpLocks/>
          </p:cNvCxnSpPr>
          <p:nvPr/>
        </p:nvCxnSpPr>
        <p:spPr>
          <a:xfrm>
            <a:off x="2571144" y="3724761"/>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7" name="Oval 66">
            <a:extLst>
              <a:ext uri="{FF2B5EF4-FFF2-40B4-BE49-F238E27FC236}">
                <a16:creationId xmlns:a16="http://schemas.microsoft.com/office/drawing/2014/main" id="{01C9D9FF-FFC9-1A8F-3DEB-FF1677FF2676}"/>
              </a:ext>
            </a:extLst>
          </p:cNvPr>
          <p:cNvSpPr/>
          <p:nvPr/>
        </p:nvSpPr>
        <p:spPr>
          <a:xfrm>
            <a:off x="2295649" y="3497176"/>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D2DFAD7F-C18C-28C9-6B9F-C035C750B4C4}"/>
              </a:ext>
            </a:extLst>
          </p:cNvPr>
          <p:cNvSpPr txBox="1"/>
          <p:nvPr/>
        </p:nvSpPr>
        <p:spPr>
          <a:xfrm>
            <a:off x="2264024" y="3509317"/>
            <a:ext cx="744167" cy="215444"/>
          </a:xfrm>
          <a:prstGeom prst="rect">
            <a:avLst/>
          </a:prstGeom>
          <a:noFill/>
        </p:spPr>
        <p:txBody>
          <a:bodyPr wrap="square" rtlCol="0">
            <a:spAutoFit/>
          </a:bodyPr>
          <a:lstStyle/>
          <a:p>
            <a:r>
              <a:rPr lang="en-IN" sz="800" dirty="0">
                <a:solidFill>
                  <a:schemeClr val="bg1"/>
                </a:solidFill>
              </a:rPr>
              <a:t>DADDRESS</a:t>
            </a:r>
            <a:endParaRPr lang="en-IN" dirty="0">
              <a:solidFill>
                <a:schemeClr val="bg1"/>
              </a:solidFill>
            </a:endParaRPr>
          </a:p>
        </p:txBody>
      </p:sp>
      <p:sp>
        <p:nvSpPr>
          <p:cNvPr id="69" name="TextBox 68">
            <a:extLst>
              <a:ext uri="{FF2B5EF4-FFF2-40B4-BE49-F238E27FC236}">
                <a16:creationId xmlns:a16="http://schemas.microsoft.com/office/drawing/2014/main" id="{ABF96000-C22C-0E42-C794-6976642EAB23}"/>
              </a:ext>
            </a:extLst>
          </p:cNvPr>
          <p:cNvSpPr txBox="1"/>
          <p:nvPr/>
        </p:nvSpPr>
        <p:spPr>
          <a:xfrm>
            <a:off x="1065251" y="3466878"/>
            <a:ext cx="590522" cy="246221"/>
          </a:xfrm>
          <a:prstGeom prst="rect">
            <a:avLst/>
          </a:prstGeom>
          <a:noFill/>
        </p:spPr>
        <p:txBody>
          <a:bodyPr wrap="square" rtlCol="0">
            <a:spAutoFit/>
          </a:bodyPr>
          <a:lstStyle/>
          <a:p>
            <a:r>
              <a:rPr lang="en-IN" sz="1000" dirty="0">
                <a:solidFill>
                  <a:schemeClr val="bg1"/>
                </a:solidFill>
              </a:rPr>
              <a:t>DEMAIL</a:t>
            </a:r>
            <a:endParaRPr lang="en-IN" dirty="0">
              <a:solidFill>
                <a:schemeClr val="bg1"/>
              </a:solidFill>
            </a:endParaRPr>
          </a:p>
        </p:txBody>
      </p:sp>
      <p:cxnSp>
        <p:nvCxnSpPr>
          <p:cNvPr id="81" name="Straight Arrow Connector 80">
            <a:extLst>
              <a:ext uri="{FF2B5EF4-FFF2-40B4-BE49-F238E27FC236}">
                <a16:creationId xmlns:a16="http://schemas.microsoft.com/office/drawing/2014/main" id="{90837430-36D7-9218-AEED-9777EA39A155}"/>
              </a:ext>
            </a:extLst>
          </p:cNvPr>
          <p:cNvCxnSpPr>
            <a:cxnSpLocks/>
          </p:cNvCxnSpPr>
          <p:nvPr/>
        </p:nvCxnSpPr>
        <p:spPr>
          <a:xfrm rot="10800000">
            <a:off x="1388644" y="4594729"/>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Oval 81">
            <a:extLst>
              <a:ext uri="{FF2B5EF4-FFF2-40B4-BE49-F238E27FC236}">
                <a16:creationId xmlns:a16="http://schemas.microsoft.com/office/drawing/2014/main" id="{6592CAC6-BCCB-188F-66B1-54C43537DB45}"/>
              </a:ext>
            </a:extLst>
          </p:cNvPr>
          <p:cNvSpPr/>
          <p:nvPr/>
        </p:nvSpPr>
        <p:spPr>
          <a:xfrm rot="10800000">
            <a:off x="1074900" y="4906326"/>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3" name="Straight Arrow Connector 82">
            <a:extLst>
              <a:ext uri="{FF2B5EF4-FFF2-40B4-BE49-F238E27FC236}">
                <a16:creationId xmlns:a16="http://schemas.microsoft.com/office/drawing/2014/main" id="{068E6A0F-2EBC-AF64-16E0-A170A8F040D3}"/>
              </a:ext>
            </a:extLst>
          </p:cNvPr>
          <p:cNvCxnSpPr>
            <a:cxnSpLocks/>
          </p:cNvCxnSpPr>
          <p:nvPr/>
        </p:nvCxnSpPr>
        <p:spPr>
          <a:xfrm rot="10800000">
            <a:off x="1989949" y="4619059"/>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 name="Oval 83">
            <a:extLst>
              <a:ext uri="{FF2B5EF4-FFF2-40B4-BE49-F238E27FC236}">
                <a16:creationId xmlns:a16="http://schemas.microsoft.com/office/drawing/2014/main" id="{9DE49626-A9E9-0A40-D719-78D6D909DF60}"/>
              </a:ext>
            </a:extLst>
          </p:cNvPr>
          <p:cNvSpPr/>
          <p:nvPr/>
        </p:nvSpPr>
        <p:spPr>
          <a:xfrm rot="10800000">
            <a:off x="1686748" y="4927405"/>
            <a:ext cx="612493" cy="249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EAF85054-61A3-4247-7F23-5B978FFE8993}"/>
              </a:ext>
            </a:extLst>
          </p:cNvPr>
          <p:cNvSpPr txBox="1"/>
          <p:nvPr/>
        </p:nvSpPr>
        <p:spPr>
          <a:xfrm>
            <a:off x="1651978" y="4919254"/>
            <a:ext cx="744167" cy="307777"/>
          </a:xfrm>
          <a:prstGeom prst="rect">
            <a:avLst/>
          </a:prstGeom>
          <a:noFill/>
        </p:spPr>
        <p:txBody>
          <a:bodyPr wrap="square" rtlCol="0">
            <a:spAutoFit/>
          </a:bodyPr>
          <a:lstStyle/>
          <a:p>
            <a:r>
              <a:rPr lang="en-IN" sz="700" dirty="0">
                <a:solidFill>
                  <a:schemeClr val="bg1"/>
                </a:solidFill>
              </a:rPr>
              <a:t>DEXPERIENCE</a:t>
            </a:r>
          </a:p>
          <a:p>
            <a:r>
              <a:rPr lang="en-IN" sz="700" dirty="0">
                <a:solidFill>
                  <a:schemeClr val="bg1"/>
                </a:solidFill>
              </a:rPr>
              <a:t>YEAR</a:t>
            </a:r>
            <a:endParaRPr lang="en-IN" sz="1600" dirty="0">
              <a:solidFill>
                <a:schemeClr val="bg1"/>
              </a:solidFill>
            </a:endParaRPr>
          </a:p>
        </p:txBody>
      </p:sp>
      <p:cxnSp>
        <p:nvCxnSpPr>
          <p:cNvPr id="86" name="Straight Arrow Connector 85">
            <a:extLst>
              <a:ext uri="{FF2B5EF4-FFF2-40B4-BE49-F238E27FC236}">
                <a16:creationId xmlns:a16="http://schemas.microsoft.com/office/drawing/2014/main" id="{B7043CBE-1EF6-D240-DCE1-224934F38089}"/>
              </a:ext>
            </a:extLst>
          </p:cNvPr>
          <p:cNvCxnSpPr>
            <a:cxnSpLocks/>
          </p:cNvCxnSpPr>
          <p:nvPr/>
        </p:nvCxnSpPr>
        <p:spPr>
          <a:xfrm rot="10800000">
            <a:off x="2571144" y="4610759"/>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7" name="Oval 86">
            <a:extLst>
              <a:ext uri="{FF2B5EF4-FFF2-40B4-BE49-F238E27FC236}">
                <a16:creationId xmlns:a16="http://schemas.microsoft.com/office/drawing/2014/main" id="{BFE4E226-791C-70F1-0E5D-2562500E2BE0}"/>
              </a:ext>
            </a:extLst>
          </p:cNvPr>
          <p:cNvSpPr/>
          <p:nvPr/>
        </p:nvSpPr>
        <p:spPr>
          <a:xfrm rot="10800000">
            <a:off x="2314161" y="4916813"/>
            <a:ext cx="636974" cy="2282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BDA31FEF-8BC4-BD3C-8B77-4502AB910981}"/>
              </a:ext>
            </a:extLst>
          </p:cNvPr>
          <p:cNvSpPr txBox="1"/>
          <p:nvPr/>
        </p:nvSpPr>
        <p:spPr>
          <a:xfrm>
            <a:off x="2244757" y="4926721"/>
            <a:ext cx="822234" cy="200055"/>
          </a:xfrm>
          <a:prstGeom prst="rect">
            <a:avLst/>
          </a:prstGeom>
          <a:noFill/>
        </p:spPr>
        <p:txBody>
          <a:bodyPr wrap="square" rtlCol="0">
            <a:spAutoFit/>
          </a:bodyPr>
          <a:lstStyle/>
          <a:p>
            <a:r>
              <a:rPr lang="en-IN" sz="700" dirty="0">
                <a:solidFill>
                  <a:schemeClr val="bg1"/>
                </a:solidFill>
              </a:rPr>
              <a:t>DQULIFICATION</a:t>
            </a:r>
            <a:endParaRPr lang="en-IN" dirty="0">
              <a:solidFill>
                <a:schemeClr val="bg1"/>
              </a:solidFill>
            </a:endParaRPr>
          </a:p>
        </p:txBody>
      </p:sp>
      <p:sp>
        <p:nvSpPr>
          <p:cNvPr id="89" name="TextBox 88">
            <a:extLst>
              <a:ext uri="{FF2B5EF4-FFF2-40B4-BE49-F238E27FC236}">
                <a16:creationId xmlns:a16="http://schemas.microsoft.com/office/drawing/2014/main" id="{45D6EFC1-2269-11C5-1312-3901CA788EBD}"/>
              </a:ext>
            </a:extLst>
          </p:cNvPr>
          <p:cNvSpPr txBox="1"/>
          <p:nvPr/>
        </p:nvSpPr>
        <p:spPr>
          <a:xfrm>
            <a:off x="1178712" y="4890710"/>
            <a:ext cx="590522" cy="246221"/>
          </a:xfrm>
          <a:prstGeom prst="rect">
            <a:avLst/>
          </a:prstGeom>
          <a:noFill/>
        </p:spPr>
        <p:txBody>
          <a:bodyPr wrap="square" rtlCol="0">
            <a:spAutoFit/>
          </a:bodyPr>
          <a:lstStyle/>
          <a:p>
            <a:r>
              <a:rPr lang="en-IN" sz="1000" dirty="0">
                <a:solidFill>
                  <a:schemeClr val="bg1"/>
                </a:solidFill>
              </a:rPr>
              <a:t>SID</a:t>
            </a:r>
            <a:endParaRPr lang="en-IN" dirty="0">
              <a:solidFill>
                <a:schemeClr val="bg1"/>
              </a:solidFill>
            </a:endParaRPr>
          </a:p>
        </p:txBody>
      </p:sp>
      <p:cxnSp>
        <p:nvCxnSpPr>
          <p:cNvPr id="101" name="Straight Arrow Connector 100">
            <a:extLst>
              <a:ext uri="{FF2B5EF4-FFF2-40B4-BE49-F238E27FC236}">
                <a16:creationId xmlns:a16="http://schemas.microsoft.com/office/drawing/2014/main" id="{0F75A477-FE72-417A-A55F-054CEA2A450F}"/>
              </a:ext>
            </a:extLst>
          </p:cNvPr>
          <p:cNvCxnSpPr>
            <a:cxnSpLocks/>
          </p:cNvCxnSpPr>
          <p:nvPr/>
        </p:nvCxnSpPr>
        <p:spPr>
          <a:xfrm>
            <a:off x="748279" y="5582182"/>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Oval 101">
            <a:extLst>
              <a:ext uri="{FF2B5EF4-FFF2-40B4-BE49-F238E27FC236}">
                <a16:creationId xmlns:a16="http://schemas.microsoft.com/office/drawing/2014/main" id="{67F93DE6-B181-59CB-58E4-1FF84C511D95}"/>
              </a:ext>
            </a:extLst>
          </p:cNvPr>
          <p:cNvSpPr/>
          <p:nvPr/>
        </p:nvSpPr>
        <p:spPr>
          <a:xfrm>
            <a:off x="107485" y="5472123"/>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D78B6E64-368C-70AA-8709-22E031657152}"/>
              </a:ext>
            </a:extLst>
          </p:cNvPr>
          <p:cNvSpPr txBox="1"/>
          <p:nvPr/>
        </p:nvSpPr>
        <p:spPr>
          <a:xfrm>
            <a:off x="198449" y="5462056"/>
            <a:ext cx="482585" cy="246221"/>
          </a:xfrm>
          <a:prstGeom prst="rect">
            <a:avLst/>
          </a:prstGeom>
          <a:noFill/>
        </p:spPr>
        <p:txBody>
          <a:bodyPr wrap="square" rtlCol="0">
            <a:spAutoFit/>
          </a:bodyPr>
          <a:lstStyle/>
          <a:p>
            <a:r>
              <a:rPr lang="en-IN" sz="1000" dirty="0">
                <a:solidFill>
                  <a:schemeClr val="bg1"/>
                </a:solidFill>
              </a:rPr>
              <a:t>PID</a:t>
            </a:r>
            <a:endParaRPr lang="en-IN" dirty="0">
              <a:solidFill>
                <a:schemeClr val="bg1"/>
              </a:solidFill>
            </a:endParaRPr>
          </a:p>
        </p:txBody>
      </p:sp>
      <p:cxnSp>
        <p:nvCxnSpPr>
          <p:cNvPr id="104" name="Straight Arrow Connector 103">
            <a:extLst>
              <a:ext uri="{FF2B5EF4-FFF2-40B4-BE49-F238E27FC236}">
                <a16:creationId xmlns:a16="http://schemas.microsoft.com/office/drawing/2014/main" id="{9F3178DC-3EA7-A5A4-7564-A77A23708E21}"/>
              </a:ext>
            </a:extLst>
          </p:cNvPr>
          <p:cNvCxnSpPr>
            <a:cxnSpLocks/>
          </p:cNvCxnSpPr>
          <p:nvPr/>
        </p:nvCxnSpPr>
        <p:spPr>
          <a:xfrm>
            <a:off x="746434" y="5813069"/>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Oval 104">
            <a:extLst>
              <a:ext uri="{FF2B5EF4-FFF2-40B4-BE49-F238E27FC236}">
                <a16:creationId xmlns:a16="http://schemas.microsoft.com/office/drawing/2014/main" id="{5FAC31DD-A537-DFB5-C4C3-7B7F44A07FCD}"/>
              </a:ext>
            </a:extLst>
          </p:cNvPr>
          <p:cNvSpPr/>
          <p:nvPr/>
        </p:nvSpPr>
        <p:spPr>
          <a:xfrm>
            <a:off x="105640" y="5711477"/>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TextBox 105">
            <a:extLst>
              <a:ext uri="{FF2B5EF4-FFF2-40B4-BE49-F238E27FC236}">
                <a16:creationId xmlns:a16="http://schemas.microsoft.com/office/drawing/2014/main" id="{323764CD-45EA-D160-EF09-81C51DDFD3C5}"/>
              </a:ext>
            </a:extLst>
          </p:cNvPr>
          <p:cNvSpPr txBox="1"/>
          <p:nvPr/>
        </p:nvSpPr>
        <p:spPr>
          <a:xfrm>
            <a:off x="128883" y="5689958"/>
            <a:ext cx="600101" cy="246221"/>
          </a:xfrm>
          <a:prstGeom prst="rect">
            <a:avLst/>
          </a:prstGeom>
          <a:noFill/>
        </p:spPr>
        <p:txBody>
          <a:bodyPr wrap="square" rtlCol="0">
            <a:spAutoFit/>
          </a:bodyPr>
          <a:lstStyle/>
          <a:p>
            <a:r>
              <a:rPr lang="en-IN" sz="1000" dirty="0">
                <a:solidFill>
                  <a:schemeClr val="bg1"/>
                </a:solidFill>
              </a:rPr>
              <a:t>PNAME</a:t>
            </a:r>
            <a:endParaRPr lang="en-IN" dirty="0">
              <a:solidFill>
                <a:schemeClr val="bg1"/>
              </a:solidFill>
            </a:endParaRPr>
          </a:p>
        </p:txBody>
      </p:sp>
      <p:cxnSp>
        <p:nvCxnSpPr>
          <p:cNvPr id="107" name="Straight Arrow Connector 106">
            <a:extLst>
              <a:ext uri="{FF2B5EF4-FFF2-40B4-BE49-F238E27FC236}">
                <a16:creationId xmlns:a16="http://schemas.microsoft.com/office/drawing/2014/main" id="{4B18DD2B-FDC8-D6DB-FF8F-92BA013E4F2E}"/>
              </a:ext>
            </a:extLst>
          </p:cNvPr>
          <p:cNvCxnSpPr>
            <a:cxnSpLocks/>
          </p:cNvCxnSpPr>
          <p:nvPr/>
        </p:nvCxnSpPr>
        <p:spPr>
          <a:xfrm>
            <a:off x="734943" y="6087844"/>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 name="Oval 107">
            <a:extLst>
              <a:ext uri="{FF2B5EF4-FFF2-40B4-BE49-F238E27FC236}">
                <a16:creationId xmlns:a16="http://schemas.microsoft.com/office/drawing/2014/main" id="{B4A15CAB-E251-3A61-3F2E-7BD01E655C67}"/>
              </a:ext>
            </a:extLst>
          </p:cNvPr>
          <p:cNvSpPr/>
          <p:nvPr/>
        </p:nvSpPr>
        <p:spPr>
          <a:xfrm>
            <a:off x="94149" y="5977785"/>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extBox 108">
            <a:extLst>
              <a:ext uri="{FF2B5EF4-FFF2-40B4-BE49-F238E27FC236}">
                <a16:creationId xmlns:a16="http://schemas.microsoft.com/office/drawing/2014/main" id="{00829C5D-CF3F-E392-24B8-818918E0EFF8}"/>
              </a:ext>
            </a:extLst>
          </p:cNvPr>
          <p:cNvSpPr txBox="1"/>
          <p:nvPr/>
        </p:nvSpPr>
        <p:spPr>
          <a:xfrm>
            <a:off x="28817" y="5968146"/>
            <a:ext cx="744167" cy="215444"/>
          </a:xfrm>
          <a:prstGeom prst="rect">
            <a:avLst/>
          </a:prstGeom>
          <a:noFill/>
        </p:spPr>
        <p:txBody>
          <a:bodyPr wrap="square" rtlCol="0">
            <a:spAutoFit/>
          </a:bodyPr>
          <a:lstStyle/>
          <a:p>
            <a:r>
              <a:rPr lang="en-IN" sz="800" dirty="0">
                <a:solidFill>
                  <a:schemeClr val="bg1"/>
                </a:solidFill>
              </a:rPr>
              <a:t>PPASSWORD</a:t>
            </a:r>
            <a:endParaRPr lang="en-IN" dirty="0">
              <a:solidFill>
                <a:schemeClr val="bg1"/>
              </a:solidFill>
            </a:endParaRPr>
          </a:p>
        </p:txBody>
      </p:sp>
      <p:cxnSp>
        <p:nvCxnSpPr>
          <p:cNvPr id="110" name="Straight Arrow Connector 109">
            <a:extLst>
              <a:ext uri="{FF2B5EF4-FFF2-40B4-BE49-F238E27FC236}">
                <a16:creationId xmlns:a16="http://schemas.microsoft.com/office/drawing/2014/main" id="{6A413B4B-5E32-5C26-04C8-DA767F9F7816}"/>
              </a:ext>
            </a:extLst>
          </p:cNvPr>
          <p:cNvCxnSpPr>
            <a:cxnSpLocks/>
          </p:cNvCxnSpPr>
          <p:nvPr/>
        </p:nvCxnSpPr>
        <p:spPr>
          <a:xfrm rot="10800000">
            <a:off x="1399047" y="6091074"/>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1" name="Oval 110">
            <a:extLst>
              <a:ext uri="{FF2B5EF4-FFF2-40B4-BE49-F238E27FC236}">
                <a16:creationId xmlns:a16="http://schemas.microsoft.com/office/drawing/2014/main" id="{24A20CAB-818A-C812-FA48-A78364A71829}"/>
              </a:ext>
            </a:extLst>
          </p:cNvPr>
          <p:cNvSpPr/>
          <p:nvPr/>
        </p:nvSpPr>
        <p:spPr>
          <a:xfrm rot="10800000">
            <a:off x="1085303" y="6402671"/>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2" name="Straight Arrow Connector 111">
            <a:extLst>
              <a:ext uri="{FF2B5EF4-FFF2-40B4-BE49-F238E27FC236}">
                <a16:creationId xmlns:a16="http://schemas.microsoft.com/office/drawing/2014/main" id="{B94FEB19-1CEC-A729-97E8-A47AAE4CE1C3}"/>
              </a:ext>
            </a:extLst>
          </p:cNvPr>
          <p:cNvCxnSpPr>
            <a:cxnSpLocks/>
          </p:cNvCxnSpPr>
          <p:nvPr/>
        </p:nvCxnSpPr>
        <p:spPr>
          <a:xfrm rot="10800000">
            <a:off x="2000353" y="6123979"/>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3" name="Oval 112">
            <a:extLst>
              <a:ext uri="{FF2B5EF4-FFF2-40B4-BE49-F238E27FC236}">
                <a16:creationId xmlns:a16="http://schemas.microsoft.com/office/drawing/2014/main" id="{76F7E9BB-A865-084F-A653-8AA97C9679E5}"/>
              </a:ext>
            </a:extLst>
          </p:cNvPr>
          <p:cNvSpPr/>
          <p:nvPr/>
        </p:nvSpPr>
        <p:spPr>
          <a:xfrm rot="10800000">
            <a:off x="1693552" y="6398249"/>
            <a:ext cx="612493" cy="249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TextBox 113">
            <a:extLst>
              <a:ext uri="{FF2B5EF4-FFF2-40B4-BE49-F238E27FC236}">
                <a16:creationId xmlns:a16="http://schemas.microsoft.com/office/drawing/2014/main" id="{6AA0AD46-BB47-6024-B347-B30F90FBD022}"/>
              </a:ext>
            </a:extLst>
          </p:cNvPr>
          <p:cNvSpPr txBox="1"/>
          <p:nvPr/>
        </p:nvSpPr>
        <p:spPr>
          <a:xfrm>
            <a:off x="1669648" y="6415371"/>
            <a:ext cx="744167" cy="215444"/>
          </a:xfrm>
          <a:prstGeom prst="rect">
            <a:avLst/>
          </a:prstGeom>
          <a:noFill/>
        </p:spPr>
        <p:txBody>
          <a:bodyPr wrap="square" rtlCol="0">
            <a:spAutoFit/>
          </a:bodyPr>
          <a:lstStyle/>
          <a:p>
            <a:r>
              <a:rPr lang="en-IN" sz="800" dirty="0">
                <a:solidFill>
                  <a:schemeClr val="bg1"/>
                </a:solidFill>
              </a:rPr>
              <a:t>PNUMBER</a:t>
            </a:r>
            <a:endParaRPr lang="en-IN" sz="700" dirty="0">
              <a:solidFill>
                <a:schemeClr val="bg1"/>
              </a:solidFill>
            </a:endParaRPr>
          </a:p>
        </p:txBody>
      </p:sp>
      <p:cxnSp>
        <p:nvCxnSpPr>
          <p:cNvPr id="115" name="Straight Arrow Connector 114">
            <a:extLst>
              <a:ext uri="{FF2B5EF4-FFF2-40B4-BE49-F238E27FC236}">
                <a16:creationId xmlns:a16="http://schemas.microsoft.com/office/drawing/2014/main" id="{E3E29452-F6A5-2E0C-00F4-3C46F44160D2}"/>
              </a:ext>
            </a:extLst>
          </p:cNvPr>
          <p:cNvCxnSpPr>
            <a:cxnSpLocks/>
          </p:cNvCxnSpPr>
          <p:nvPr/>
        </p:nvCxnSpPr>
        <p:spPr>
          <a:xfrm rot="10800000">
            <a:off x="2581547" y="6107104"/>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Oval 115">
            <a:extLst>
              <a:ext uri="{FF2B5EF4-FFF2-40B4-BE49-F238E27FC236}">
                <a16:creationId xmlns:a16="http://schemas.microsoft.com/office/drawing/2014/main" id="{EE1F1BF6-C6E0-D7E7-8CB0-919EEECB6B8A}"/>
              </a:ext>
            </a:extLst>
          </p:cNvPr>
          <p:cNvSpPr/>
          <p:nvPr/>
        </p:nvSpPr>
        <p:spPr>
          <a:xfrm rot="10800000">
            <a:off x="2324564" y="6413158"/>
            <a:ext cx="636974" cy="2282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TextBox 116">
            <a:extLst>
              <a:ext uri="{FF2B5EF4-FFF2-40B4-BE49-F238E27FC236}">
                <a16:creationId xmlns:a16="http://schemas.microsoft.com/office/drawing/2014/main" id="{866086BC-4C00-46A5-503C-9D1B20C942F1}"/>
              </a:ext>
            </a:extLst>
          </p:cNvPr>
          <p:cNvSpPr txBox="1"/>
          <p:nvPr/>
        </p:nvSpPr>
        <p:spPr>
          <a:xfrm>
            <a:off x="2339742" y="6415371"/>
            <a:ext cx="822234" cy="215444"/>
          </a:xfrm>
          <a:prstGeom prst="rect">
            <a:avLst/>
          </a:prstGeom>
          <a:noFill/>
        </p:spPr>
        <p:txBody>
          <a:bodyPr wrap="square" rtlCol="0">
            <a:spAutoFit/>
          </a:bodyPr>
          <a:lstStyle/>
          <a:p>
            <a:r>
              <a:rPr lang="en-IN" sz="800" dirty="0">
                <a:solidFill>
                  <a:schemeClr val="bg1"/>
                </a:solidFill>
              </a:rPr>
              <a:t>PADDRESS</a:t>
            </a:r>
            <a:endParaRPr lang="en-IN" dirty="0">
              <a:solidFill>
                <a:schemeClr val="bg1"/>
              </a:solidFill>
            </a:endParaRPr>
          </a:p>
        </p:txBody>
      </p:sp>
      <p:sp>
        <p:nvSpPr>
          <p:cNvPr id="118" name="TextBox 117">
            <a:extLst>
              <a:ext uri="{FF2B5EF4-FFF2-40B4-BE49-F238E27FC236}">
                <a16:creationId xmlns:a16="http://schemas.microsoft.com/office/drawing/2014/main" id="{CFE71303-D1A5-CD80-1E26-793C17D7B226}"/>
              </a:ext>
            </a:extLst>
          </p:cNvPr>
          <p:cNvSpPr txBox="1"/>
          <p:nvPr/>
        </p:nvSpPr>
        <p:spPr>
          <a:xfrm>
            <a:off x="1061456" y="6377277"/>
            <a:ext cx="590522" cy="246221"/>
          </a:xfrm>
          <a:prstGeom prst="rect">
            <a:avLst/>
          </a:prstGeom>
          <a:noFill/>
        </p:spPr>
        <p:txBody>
          <a:bodyPr wrap="square" rtlCol="0">
            <a:spAutoFit/>
          </a:bodyPr>
          <a:lstStyle/>
          <a:p>
            <a:r>
              <a:rPr lang="en-IN" sz="1000" dirty="0">
                <a:solidFill>
                  <a:schemeClr val="bg1"/>
                </a:solidFill>
              </a:rPr>
              <a:t>PEMAIL</a:t>
            </a:r>
            <a:endParaRPr lang="en-IN" dirty="0">
              <a:solidFill>
                <a:schemeClr val="bg1"/>
              </a:solidFill>
            </a:endParaRPr>
          </a:p>
        </p:txBody>
      </p:sp>
      <p:cxnSp>
        <p:nvCxnSpPr>
          <p:cNvPr id="144" name="Straight Arrow Connector 143">
            <a:extLst>
              <a:ext uri="{FF2B5EF4-FFF2-40B4-BE49-F238E27FC236}">
                <a16:creationId xmlns:a16="http://schemas.microsoft.com/office/drawing/2014/main" id="{CF107981-B811-9BE1-602F-115F7504E41F}"/>
              </a:ext>
            </a:extLst>
          </p:cNvPr>
          <p:cNvCxnSpPr>
            <a:cxnSpLocks/>
          </p:cNvCxnSpPr>
          <p:nvPr/>
        </p:nvCxnSpPr>
        <p:spPr>
          <a:xfrm rot="10800000">
            <a:off x="9396262" y="4732502"/>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5" name="Oval 144">
            <a:extLst>
              <a:ext uri="{FF2B5EF4-FFF2-40B4-BE49-F238E27FC236}">
                <a16:creationId xmlns:a16="http://schemas.microsoft.com/office/drawing/2014/main" id="{9F61CECA-D178-2FF4-C3A4-F2C368F99BA4}"/>
              </a:ext>
            </a:extLst>
          </p:cNvPr>
          <p:cNvSpPr/>
          <p:nvPr/>
        </p:nvSpPr>
        <p:spPr>
          <a:xfrm rot="10800000">
            <a:off x="9082518" y="5044099"/>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6" name="Straight Arrow Connector 145">
            <a:extLst>
              <a:ext uri="{FF2B5EF4-FFF2-40B4-BE49-F238E27FC236}">
                <a16:creationId xmlns:a16="http://schemas.microsoft.com/office/drawing/2014/main" id="{D200ACBF-F5EC-D585-BB3E-D05209CA5420}"/>
              </a:ext>
            </a:extLst>
          </p:cNvPr>
          <p:cNvCxnSpPr>
            <a:cxnSpLocks/>
          </p:cNvCxnSpPr>
          <p:nvPr/>
        </p:nvCxnSpPr>
        <p:spPr>
          <a:xfrm rot="10800000">
            <a:off x="9997568" y="4718729"/>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7" name="Oval 146">
            <a:extLst>
              <a:ext uri="{FF2B5EF4-FFF2-40B4-BE49-F238E27FC236}">
                <a16:creationId xmlns:a16="http://schemas.microsoft.com/office/drawing/2014/main" id="{79E95437-BC57-8763-10F4-B9A5DB40E6A7}"/>
              </a:ext>
            </a:extLst>
          </p:cNvPr>
          <p:cNvSpPr/>
          <p:nvPr/>
        </p:nvSpPr>
        <p:spPr>
          <a:xfrm rot="10800000">
            <a:off x="9690767" y="5039677"/>
            <a:ext cx="612493" cy="249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TextBox 147">
            <a:extLst>
              <a:ext uri="{FF2B5EF4-FFF2-40B4-BE49-F238E27FC236}">
                <a16:creationId xmlns:a16="http://schemas.microsoft.com/office/drawing/2014/main" id="{99FE28EA-DE51-577B-6E4C-946E15E2F3A6}"/>
              </a:ext>
            </a:extLst>
          </p:cNvPr>
          <p:cNvSpPr txBox="1"/>
          <p:nvPr/>
        </p:nvSpPr>
        <p:spPr>
          <a:xfrm>
            <a:off x="9781371" y="5015658"/>
            <a:ext cx="744167" cy="276999"/>
          </a:xfrm>
          <a:prstGeom prst="rect">
            <a:avLst/>
          </a:prstGeom>
          <a:noFill/>
        </p:spPr>
        <p:txBody>
          <a:bodyPr wrap="square" rtlCol="0">
            <a:spAutoFit/>
          </a:bodyPr>
          <a:lstStyle/>
          <a:p>
            <a:r>
              <a:rPr lang="en-IN" sz="1200" dirty="0">
                <a:solidFill>
                  <a:schemeClr val="bg1"/>
                </a:solidFill>
              </a:rPr>
              <a:t>DID</a:t>
            </a:r>
            <a:endParaRPr lang="en-IN" sz="1600" dirty="0">
              <a:solidFill>
                <a:schemeClr val="bg1"/>
              </a:solidFill>
            </a:endParaRPr>
          </a:p>
        </p:txBody>
      </p:sp>
      <p:cxnSp>
        <p:nvCxnSpPr>
          <p:cNvPr id="149" name="Straight Arrow Connector 148">
            <a:extLst>
              <a:ext uri="{FF2B5EF4-FFF2-40B4-BE49-F238E27FC236}">
                <a16:creationId xmlns:a16="http://schemas.microsoft.com/office/drawing/2014/main" id="{9A17A894-26F6-608F-BF41-F3C42B06FD03}"/>
              </a:ext>
            </a:extLst>
          </p:cNvPr>
          <p:cNvCxnSpPr>
            <a:cxnSpLocks/>
          </p:cNvCxnSpPr>
          <p:nvPr/>
        </p:nvCxnSpPr>
        <p:spPr>
          <a:xfrm rot="10800000">
            <a:off x="10619315" y="4706487"/>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0" name="Oval 149">
            <a:extLst>
              <a:ext uri="{FF2B5EF4-FFF2-40B4-BE49-F238E27FC236}">
                <a16:creationId xmlns:a16="http://schemas.microsoft.com/office/drawing/2014/main" id="{7FAFC1B9-86D6-49F1-8751-B990C9145FC9}"/>
              </a:ext>
            </a:extLst>
          </p:cNvPr>
          <p:cNvSpPr/>
          <p:nvPr/>
        </p:nvSpPr>
        <p:spPr>
          <a:xfrm rot="10800000">
            <a:off x="10321779" y="5054586"/>
            <a:ext cx="636974" cy="2282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TextBox 151">
            <a:extLst>
              <a:ext uri="{FF2B5EF4-FFF2-40B4-BE49-F238E27FC236}">
                <a16:creationId xmlns:a16="http://schemas.microsoft.com/office/drawing/2014/main" id="{B5D1B0BE-219E-B82C-19E9-7C19AEA61383}"/>
              </a:ext>
            </a:extLst>
          </p:cNvPr>
          <p:cNvSpPr txBox="1"/>
          <p:nvPr/>
        </p:nvSpPr>
        <p:spPr>
          <a:xfrm>
            <a:off x="9232123" y="5037275"/>
            <a:ext cx="387587" cy="246221"/>
          </a:xfrm>
          <a:prstGeom prst="rect">
            <a:avLst/>
          </a:prstGeom>
          <a:noFill/>
        </p:spPr>
        <p:txBody>
          <a:bodyPr wrap="square" rtlCol="0">
            <a:spAutoFit/>
          </a:bodyPr>
          <a:lstStyle/>
          <a:p>
            <a:r>
              <a:rPr lang="en-IN" sz="1000" dirty="0">
                <a:solidFill>
                  <a:schemeClr val="bg1"/>
                </a:solidFill>
              </a:rPr>
              <a:t>ID</a:t>
            </a:r>
            <a:endParaRPr lang="en-IN" dirty="0">
              <a:solidFill>
                <a:schemeClr val="bg1"/>
              </a:solidFill>
            </a:endParaRPr>
          </a:p>
        </p:txBody>
      </p:sp>
      <p:sp>
        <p:nvSpPr>
          <p:cNvPr id="153" name="TextBox 152">
            <a:extLst>
              <a:ext uri="{FF2B5EF4-FFF2-40B4-BE49-F238E27FC236}">
                <a16:creationId xmlns:a16="http://schemas.microsoft.com/office/drawing/2014/main" id="{424CE5EA-93E7-D178-E643-5DB747FBA69B}"/>
              </a:ext>
            </a:extLst>
          </p:cNvPr>
          <p:cNvSpPr txBox="1"/>
          <p:nvPr/>
        </p:nvSpPr>
        <p:spPr>
          <a:xfrm>
            <a:off x="10464921" y="5017207"/>
            <a:ext cx="439920" cy="276999"/>
          </a:xfrm>
          <a:prstGeom prst="rect">
            <a:avLst/>
          </a:prstGeom>
          <a:noFill/>
        </p:spPr>
        <p:txBody>
          <a:bodyPr wrap="square" rtlCol="0">
            <a:spAutoFit/>
          </a:bodyPr>
          <a:lstStyle/>
          <a:p>
            <a:r>
              <a:rPr lang="en-IN" sz="1200" dirty="0">
                <a:solidFill>
                  <a:schemeClr val="bg1"/>
                </a:solidFill>
              </a:rPr>
              <a:t>PID</a:t>
            </a:r>
            <a:endParaRPr lang="en-IN" sz="1600" dirty="0">
              <a:solidFill>
                <a:schemeClr val="bg1"/>
              </a:solidFill>
            </a:endParaRPr>
          </a:p>
        </p:txBody>
      </p:sp>
      <p:cxnSp>
        <p:nvCxnSpPr>
          <p:cNvPr id="162" name="Straight Arrow Connector 161">
            <a:extLst>
              <a:ext uri="{FF2B5EF4-FFF2-40B4-BE49-F238E27FC236}">
                <a16:creationId xmlns:a16="http://schemas.microsoft.com/office/drawing/2014/main" id="{E0876E7C-444E-FCFB-00A5-8369EF213093}"/>
              </a:ext>
            </a:extLst>
          </p:cNvPr>
          <p:cNvCxnSpPr>
            <a:cxnSpLocks/>
          </p:cNvCxnSpPr>
          <p:nvPr/>
        </p:nvCxnSpPr>
        <p:spPr>
          <a:xfrm flipH="1">
            <a:off x="10670886" y="4133031"/>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3" name="Oval 162">
            <a:extLst>
              <a:ext uri="{FF2B5EF4-FFF2-40B4-BE49-F238E27FC236}">
                <a16:creationId xmlns:a16="http://schemas.microsoft.com/office/drawing/2014/main" id="{E0952C57-9ADE-7454-BF66-2413210321CC}"/>
              </a:ext>
            </a:extLst>
          </p:cNvPr>
          <p:cNvSpPr/>
          <p:nvPr/>
        </p:nvSpPr>
        <p:spPr>
          <a:xfrm>
            <a:off x="11316218" y="4009184"/>
            <a:ext cx="784325" cy="2250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TextBox 163">
            <a:extLst>
              <a:ext uri="{FF2B5EF4-FFF2-40B4-BE49-F238E27FC236}">
                <a16:creationId xmlns:a16="http://schemas.microsoft.com/office/drawing/2014/main" id="{AF2D0576-C20A-CACA-5CBD-E4CC93787450}"/>
              </a:ext>
            </a:extLst>
          </p:cNvPr>
          <p:cNvSpPr txBox="1"/>
          <p:nvPr/>
        </p:nvSpPr>
        <p:spPr>
          <a:xfrm>
            <a:off x="11285629" y="4037761"/>
            <a:ext cx="1089761" cy="184666"/>
          </a:xfrm>
          <a:prstGeom prst="rect">
            <a:avLst/>
          </a:prstGeom>
          <a:noFill/>
        </p:spPr>
        <p:txBody>
          <a:bodyPr wrap="square" rtlCol="0">
            <a:spAutoFit/>
          </a:bodyPr>
          <a:lstStyle/>
          <a:p>
            <a:r>
              <a:rPr lang="en-IN" sz="600" dirty="0">
                <a:solidFill>
                  <a:schemeClr val="bg1"/>
                </a:solidFill>
              </a:rPr>
              <a:t>APPOINTMENT_DATE</a:t>
            </a:r>
            <a:endParaRPr lang="en-IN" dirty="0">
              <a:solidFill>
                <a:schemeClr val="bg1"/>
              </a:solidFill>
            </a:endParaRPr>
          </a:p>
        </p:txBody>
      </p:sp>
      <p:cxnSp>
        <p:nvCxnSpPr>
          <p:cNvPr id="165" name="Straight Arrow Connector 164">
            <a:extLst>
              <a:ext uri="{FF2B5EF4-FFF2-40B4-BE49-F238E27FC236}">
                <a16:creationId xmlns:a16="http://schemas.microsoft.com/office/drawing/2014/main" id="{8C941AF8-F2AB-93FF-1AEB-1BCC6F82D765}"/>
              </a:ext>
            </a:extLst>
          </p:cNvPr>
          <p:cNvCxnSpPr>
            <a:cxnSpLocks/>
          </p:cNvCxnSpPr>
          <p:nvPr/>
        </p:nvCxnSpPr>
        <p:spPr>
          <a:xfrm flipH="1">
            <a:off x="10669041" y="4363918"/>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8" name="Straight Arrow Connector 167">
            <a:extLst>
              <a:ext uri="{FF2B5EF4-FFF2-40B4-BE49-F238E27FC236}">
                <a16:creationId xmlns:a16="http://schemas.microsoft.com/office/drawing/2014/main" id="{3A3C46DD-65D1-0783-000C-345B60894E13}"/>
              </a:ext>
            </a:extLst>
          </p:cNvPr>
          <p:cNvCxnSpPr>
            <a:cxnSpLocks/>
          </p:cNvCxnSpPr>
          <p:nvPr/>
        </p:nvCxnSpPr>
        <p:spPr>
          <a:xfrm flipH="1">
            <a:off x="10657550" y="4638693"/>
            <a:ext cx="5757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9" name="Oval 168">
            <a:extLst>
              <a:ext uri="{FF2B5EF4-FFF2-40B4-BE49-F238E27FC236}">
                <a16:creationId xmlns:a16="http://schemas.microsoft.com/office/drawing/2014/main" id="{FB1F13AB-6A2A-7A96-E27F-904541ED7F90}"/>
              </a:ext>
            </a:extLst>
          </p:cNvPr>
          <p:cNvSpPr/>
          <p:nvPr/>
        </p:nvSpPr>
        <p:spPr>
          <a:xfrm>
            <a:off x="11302882" y="4514847"/>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TextBox 169">
            <a:extLst>
              <a:ext uri="{FF2B5EF4-FFF2-40B4-BE49-F238E27FC236}">
                <a16:creationId xmlns:a16="http://schemas.microsoft.com/office/drawing/2014/main" id="{C48C916E-1120-5C93-7BE5-6D7A7D9E074E}"/>
              </a:ext>
            </a:extLst>
          </p:cNvPr>
          <p:cNvSpPr txBox="1"/>
          <p:nvPr/>
        </p:nvSpPr>
        <p:spPr>
          <a:xfrm>
            <a:off x="11387613" y="4495949"/>
            <a:ext cx="410151" cy="246221"/>
          </a:xfrm>
          <a:prstGeom prst="rect">
            <a:avLst/>
          </a:prstGeom>
          <a:noFill/>
        </p:spPr>
        <p:txBody>
          <a:bodyPr wrap="square" rtlCol="0">
            <a:spAutoFit/>
          </a:bodyPr>
          <a:lstStyle/>
          <a:p>
            <a:r>
              <a:rPr lang="en-IN" sz="1000" dirty="0">
                <a:solidFill>
                  <a:schemeClr val="bg1"/>
                </a:solidFill>
              </a:rPr>
              <a:t>SID</a:t>
            </a:r>
            <a:endParaRPr lang="en-IN" dirty="0">
              <a:solidFill>
                <a:schemeClr val="bg1"/>
              </a:solidFill>
            </a:endParaRPr>
          </a:p>
        </p:txBody>
      </p:sp>
      <p:sp>
        <p:nvSpPr>
          <p:cNvPr id="177" name="Oval 176">
            <a:extLst>
              <a:ext uri="{FF2B5EF4-FFF2-40B4-BE49-F238E27FC236}">
                <a16:creationId xmlns:a16="http://schemas.microsoft.com/office/drawing/2014/main" id="{A27A4BC4-DBDB-4C09-7E79-1A34695E49FA}"/>
              </a:ext>
            </a:extLst>
          </p:cNvPr>
          <p:cNvSpPr/>
          <p:nvPr/>
        </p:nvSpPr>
        <p:spPr>
          <a:xfrm>
            <a:off x="11316218" y="4260699"/>
            <a:ext cx="784325" cy="2250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TextBox 177">
            <a:extLst>
              <a:ext uri="{FF2B5EF4-FFF2-40B4-BE49-F238E27FC236}">
                <a16:creationId xmlns:a16="http://schemas.microsoft.com/office/drawing/2014/main" id="{090F5DE4-B285-5CB3-6CE9-7AEF4809E48D}"/>
              </a:ext>
            </a:extLst>
          </p:cNvPr>
          <p:cNvSpPr txBox="1"/>
          <p:nvPr/>
        </p:nvSpPr>
        <p:spPr>
          <a:xfrm>
            <a:off x="11302882" y="4300770"/>
            <a:ext cx="1089761" cy="184666"/>
          </a:xfrm>
          <a:prstGeom prst="rect">
            <a:avLst/>
          </a:prstGeom>
          <a:noFill/>
        </p:spPr>
        <p:txBody>
          <a:bodyPr wrap="square" rtlCol="0">
            <a:spAutoFit/>
          </a:bodyPr>
          <a:lstStyle/>
          <a:p>
            <a:r>
              <a:rPr lang="en-IN" sz="600" dirty="0">
                <a:solidFill>
                  <a:schemeClr val="bg1"/>
                </a:solidFill>
              </a:rPr>
              <a:t>APPOINTMENT_TIME</a:t>
            </a:r>
            <a:endParaRPr lang="en-IN" dirty="0">
              <a:solidFill>
                <a:schemeClr val="bg1"/>
              </a:solidFill>
            </a:endParaRPr>
          </a:p>
        </p:txBody>
      </p:sp>
      <p:cxnSp>
        <p:nvCxnSpPr>
          <p:cNvPr id="188" name="Straight Arrow Connector 187">
            <a:extLst>
              <a:ext uri="{FF2B5EF4-FFF2-40B4-BE49-F238E27FC236}">
                <a16:creationId xmlns:a16="http://schemas.microsoft.com/office/drawing/2014/main" id="{E49A7847-D19B-FD39-F971-FEF2EA8C0AB6}"/>
              </a:ext>
            </a:extLst>
          </p:cNvPr>
          <p:cNvCxnSpPr>
            <a:cxnSpLocks/>
          </p:cNvCxnSpPr>
          <p:nvPr/>
        </p:nvCxnSpPr>
        <p:spPr>
          <a:xfrm rot="10800000" flipV="1">
            <a:off x="9302485" y="3766625"/>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9" name="Oval 188">
            <a:extLst>
              <a:ext uri="{FF2B5EF4-FFF2-40B4-BE49-F238E27FC236}">
                <a16:creationId xmlns:a16="http://schemas.microsoft.com/office/drawing/2014/main" id="{B69AB3A9-BE52-1C9F-245B-D9B2A14E4CFC}"/>
              </a:ext>
            </a:extLst>
          </p:cNvPr>
          <p:cNvSpPr/>
          <p:nvPr/>
        </p:nvSpPr>
        <p:spPr>
          <a:xfrm rot="10800000">
            <a:off x="8989295" y="3464532"/>
            <a:ext cx="590523" cy="2201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0" name="Straight Arrow Connector 189">
            <a:extLst>
              <a:ext uri="{FF2B5EF4-FFF2-40B4-BE49-F238E27FC236}">
                <a16:creationId xmlns:a16="http://schemas.microsoft.com/office/drawing/2014/main" id="{BEF00AEC-4BC7-522F-14D3-1AC2796DD494}"/>
              </a:ext>
            </a:extLst>
          </p:cNvPr>
          <p:cNvCxnSpPr>
            <a:cxnSpLocks/>
          </p:cNvCxnSpPr>
          <p:nvPr/>
        </p:nvCxnSpPr>
        <p:spPr>
          <a:xfrm rot="10800000" flipV="1">
            <a:off x="9903791" y="3752852"/>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1" name="Oval 190">
            <a:extLst>
              <a:ext uri="{FF2B5EF4-FFF2-40B4-BE49-F238E27FC236}">
                <a16:creationId xmlns:a16="http://schemas.microsoft.com/office/drawing/2014/main" id="{92811FFB-B9AE-BEF0-BDA4-13540EADF4CF}"/>
              </a:ext>
            </a:extLst>
          </p:cNvPr>
          <p:cNvSpPr/>
          <p:nvPr/>
        </p:nvSpPr>
        <p:spPr>
          <a:xfrm rot="10800000">
            <a:off x="9597544" y="3460110"/>
            <a:ext cx="612493" cy="249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TextBox 191">
            <a:extLst>
              <a:ext uri="{FF2B5EF4-FFF2-40B4-BE49-F238E27FC236}">
                <a16:creationId xmlns:a16="http://schemas.microsoft.com/office/drawing/2014/main" id="{B132DB48-F05D-067A-41D5-1209BBBB4F27}"/>
              </a:ext>
            </a:extLst>
          </p:cNvPr>
          <p:cNvSpPr txBox="1"/>
          <p:nvPr/>
        </p:nvSpPr>
        <p:spPr>
          <a:xfrm>
            <a:off x="9605248" y="3445470"/>
            <a:ext cx="744167" cy="276999"/>
          </a:xfrm>
          <a:prstGeom prst="rect">
            <a:avLst/>
          </a:prstGeom>
          <a:noFill/>
        </p:spPr>
        <p:txBody>
          <a:bodyPr wrap="square" rtlCol="0">
            <a:spAutoFit/>
          </a:bodyPr>
          <a:lstStyle/>
          <a:p>
            <a:r>
              <a:rPr lang="en-IN" sz="1200" dirty="0">
                <a:solidFill>
                  <a:schemeClr val="bg1"/>
                </a:solidFill>
              </a:rPr>
              <a:t>STATUS</a:t>
            </a:r>
            <a:endParaRPr lang="en-IN" sz="1600" dirty="0">
              <a:solidFill>
                <a:schemeClr val="bg1"/>
              </a:solidFill>
            </a:endParaRPr>
          </a:p>
        </p:txBody>
      </p:sp>
      <p:cxnSp>
        <p:nvCxnSpPr>
          <p:cNvPr id="193" name="Straight Arrow Connector 192">
            <a:extLst>
              <a:ext uri="{FF2B5EF4-FFF2-40B4-BE49-F238E27FC236}">
                <a16:creationId xmlns:a16="http://schemas.microsoft.com/office/drawing/2014/main" id="{64D59CAE-075F-FEE2-792A-87E3AEAACCAA}"/>
              </a:ext>
            </a:extLst>
          </p:cNvPr>
          <p:cNvCxnSpPr>
            <a:cxnSpLocks/>
          </p:cNvCxnSpPr>
          <p:nvPr/>
        </p:nvCxnSpPr>
        <p:spPr>
          <a:xfrm rot="10800000" flipV="1">
            <a:off x="10525538" y="3740610"/>
            <a:ext cx="0" cy="287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4" name="Oval 193">
            <a:extLst>
              <a:ext uri="{FF2B5EF4-FFF2-40B4-BE49-F238E27FC236}">
                <a16:creationId xmlns:a16="http://schemas.microsoft.com/office/drawing/2014/main" id="{55982317-96E4-7C0F-C1EC-615F2ED3AB91}"/>
              </a:ext>
            </a:extLst>
          </p:cNvPr>
          <p:cNvSpPr/>
          <p:nvPr/>
        </p:nvSpPr>
        <p:spPr>
          <a:xfrm rot="10800000">
            <a:off x="10228556" y="3475019"/>
            <a:ext cx="636974" cy="2282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TextBox 194">
            <a:extLst>
              <a:ext uri="{FF2B5EF4-FFF2-40B4-BE49-F238E27FC236}">
                <a16:creationId xmlns:a16="http://schemas.microsoft.com/office/drawing/2014/main" id="{215CCA72-2B01-E6DA-8853-DA80C602A23B}"/>
              </a:ext>
            </a:extLst>
          </p:cNvPr>
          <p:cNvSpPr txBox="1"/>
          <p:nvPr/>
        </p:nvSpPr>
        <p:spPr>
          <a:xfrm>
            <a:off x="9042546" y="3423303"/>
            <a:ext cx="558790" cy="246221"/>
          </a:xfrm>
          <a:prstGeom prst="rect">
            <a:avLst/>
          </a:prstGeom>
          <a:noFill/>
        </p:spPr>
        <p:txBody>
          <a:bodyPr wrap="square" rtlCol="0">
            <a:spAutoFit/>
          </a:bodyPr>
          <a:lstStyle/>
          <a:p>
            <a:r>
              <a:rPr lang="en-IN" sz="1000" dirty="0">
                <a:solidFill>
                  <a:schemeClr val="bg1"/>
                </a:solidFill>
              </a:rPr>
              <a:t>FEES</a:t>
            </a:r>
            <a:endParaRPr lang="en-IN" dirty="0">
              <a:solidFill>
                <a:schemeClr val="bg1"/>
              </a:solidFill>
            </a:endParaRPr>
          </a:p>
        </p:txBody>
      </p:sp>
      <p:sp>
        <p:nvSpPr>
          <p:cNvPr id="196" name="TextBox 195">
            <a:extLst>
              <a:ext uri="{FF2B5EF4-FFF2-40B4-BE49-F238E27FC236}">
                <a16:creationId xmlns:a16="http://schemas.microsoft.com/office/drawing/2014/main" id="{70E9C6ED-CDBB-8C2B-C3BE-30289741E4E0}"/>
              </a:ext>
            </a:extLst>
          </p:cNvPr>
          <p:cNvSpPr txBox="1"/>
          <p:nvPr/>
        </p:nvSpPr>
        <p:spPr>
          <a:xfrm>
            <a:off x="10235410" y="3488655"/>
            <a:ext cx="744165" cy="215444"/>
          </a:xfrm>
          <a:prstGeom prst="rect">
            <a:avLst/>
          </a:prstGeom>
          <a:noFill/>
        </p:spPr>
        <p:txBody>
          <a:bodyPr wrap="square" rtlCol="0">
            <a:spAutoFit/>
          </a:bodyPr>
          <a:lstStyle/>
          <a:p>
            <a:r>
              <a:rPr lang="en-IN" sz="800" dirty="0">
                <a:solidFill>
                  <a:schemeClr val="bg1"/>
                </a:solidFill>
              </a:rPr>
              <a:t>FEEDBACK</a:t>
            </a:r>
            <a:endParaRPr lang="en-IN" sz="1600" dirty="0">
              <a:solidFill>
                <a:schemeClr val="bg1"/>
              </a:solidFill>
            </a:endParaRPr>
          </a:p>
        </p:txBody>
      </p:sp>
      <p:sp>
        <p:nvSpPr>
          <p:cNvPr id="197" name="Diamond 196">
            <a:extLst>
              <a:ext uri="{FF2B5EF4-FFF2-40B4-BE49-F238E27FC236}">
                <a16:creationId xmlns:a16="http://schemas.microsoft.com/office/drawing/2014/main" id="{1B96E30F-C777-1C55-FD03-CC3B061E8C00}"/>
              </a:ext>
            </a:extLst>
          </p:cNvPr>
          <p:cNvSpPr/>
          <p:nvPr/>
        </p:nvSpPr>
        <p:spPr>
          <a:xfrm>
            <a:off x="3479404" y="3281117"/>
            <a:ext cx="898917" cy="77622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Diamond 198">
            <a:extLst>
              <a:ext uri="{FF2B5EF4-FFF2-40B4-BE49-F238E27FC236}">
                <a16:creationId xmlns:a16="http://schemas.microsoft.com/office/drawing/2014/main" id="{8D6EEA06-6025-3755-980E-5B7BD5752BBC}"/>
              </a:ext>
            </a:extLst>
          </p:cNvPr>
          <p:cNvSpPr/>
          <p:nvPr/>
        </p:nvSpPr>
        <p:spPr>
          <a:xfrm>
            <a:off x="6290106" y="5170270"/>
            <a:ext cx="1127700" cy="102763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 name="Diamond 199">
            <a:extLst>
              <a:ext uri="{FF2B5EF4-FFF2-40B4-BE49-F238E27FC236}">
                <a16:creationId xmlns:a16="http://schemas.microsoft.com/office/drawing/2014/main" id="{94D2028B-B489-9E16-A003-67FB82551CAB}"/>
              </a:ext>
            </a:extLst>
          </p:cNvPr>
          <p:cNvSpPr/>
          <p:nvPr/>
        </p:nvSpPr>
        <p:spPr>
          <a:xfrm>
            <a:off x="7146195" y="2468848"/>
            <a:ext cx="898917" cy="77622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2" name="Connector: Elbow 201">
            <a:extLst>
              <a:ext uri="{FF2B5EF4-FFF2-40B4-BE49-F238E27FC236}">
                <a16:creationId xmlns:a16="http://schemas.microsoft.com/office/drawing/2014/main" id="{15214C31-EDBF-5609-3514-C6C9EC4B07C5}"/>
              </a:ext>
            </a:extLst>
          </p:cNvPr>
          <p:cNvCxnSpPr>
            <a:cxnSpLocks/>
            <a:endCxn id="197" idx="0"/>
          </p:cNvCxnSpPr>
          <p:nvPr/>
        </p:nvCxnSpPr>
        <p:spPr>
          <a:xfrm>
            <a:off x="2655874" y="3095633"/>
            <a:ext cx="1272989" cy="18548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4" name="Connector: Elbow 203">
            <a:extLst>
              <a:ext uri="{FF2B5EF4-FFF2-40B4-BE49-F238E27FC236}">
                <a16:creationId xmlns:a16="http://schemas.microsoft.com/office/drawing/2014/main" id="{4019A148-C0F5-20CF-5E60-8A228F7B96B9}"/>
              </a:ext>
            </a:extLst>
          </p:cNvPr>
          <p:cNvCxnSpPr>
            <a:cxnSpLocks/>
          </p:cNvCxnSpPr>
          <p:nvPr/>
        </p:nvCxnSpPr>
        <p:spPr>
          <a:xfrm rot="10800000" flipV="1">
            <a:off x="2681516" y="3675171"/>
            <a:ext cx="705130" cy="49019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62" name="TextBox 261">
            <a:extLst>
              <a:ext uri="{FF2B5EF4-FFF2-40B4-BE49-F238E27FC236}">
                <a16:creationId xmlns:a16="http://schemas.microsoft.com/office/drawing/2014/main" id="{4AF74101-8A05-9FB3-98AA-322550C3B3A9}"/>
              </a:ext>
            </a:extLst>
          </p:cNvPr>
          <p:cNvSpPr txBox="1"/>
          <p:nvPr/>
        </p:nvSpPr>
        <p:spPr>
          <a:xfrm>
            <a:off x="3552950" y="3382900"/>
            <a:ext cx="767667" cy="553998"/>
          </a:xfrm>
          <a:prstGeom prst="rect">
            <a:avLst/>
          </a:prstGeom>
          <a:noFill/>
        </p:spPr>
        <p:txBody>
          <a:bodyPr wrap="square" rtlCol="0">
            <a:spAutoFit/>
          </a:bodyPr>
          <a:lstStyle/>
          <a:p>
            <a:pPr algn="ctr"/>
            <a:r>
              <a:rPr lang="en-IN" sz="1000" dirty="0">
                <a:solidFill>
                  <a:schemeClr val="bg1"/>
                </a:solidFill>
              </a:rPr>
              <a:t>ADMIN MANAGE</a:t>
            </a:r>
            <a:br>
              <a:rPr lang="en-IN" sz="1000" dirty="0">
                <a:solidFill>
                  <a:schemeClr val="bg1"/>
                </a:solidFill>
              </a:rPr>
            </a:br>
            <a:r>
              <a:rPr lang="en-IN" sz="1000" dirty="0">
                <a:solidFill>
                  <a:schemeClr val="bg1"/>
                </a:solidFill>
              </a:rPr>
              <a:t>DOCTOR</a:t>
            </a:r>
            <a:endParaRPr lang="en-IN" sz="2000" dirty="0">
              <a:solidFill>
                <a:schemeClr val="bg1"/>
              </a:solidFill>
            </a:endParaRPr>
          </a:p>
        </p:txBody>
      </p:sp>
      <p:cxnSp>
        <p:nvCxnSpPr>
          <p:cNvPr id="268" name="Connector: Elbow 267">
            <a:extLst>
              <a:ext uri="{FF2B5EF4-FFF2-40B4-BE49-F238E27FC236}">
                <a16:creationId xmlns:a16="http://schemas.microsoft.com/office/drawing/2014/main" id="{2FE1B508-3FE0-010B-CC31-6F181030C1E1}"/>
              </a:ext>
            </a:extLst>
          </p:cNvPr>
          <p:cNvCxnSpPr>
            <a:cxnSpLocks/>
            <a:stCxn id="12" idx="3"/>
            <a:endCxn id="199" idx="2"/>
          </p:cNvCxnSpPr>
          <p:nvPr/>
        </p:nvCxnSpPr>
        <p:spPr>
          <a:xfrm>
            <a:off x="2655875" y="5837770"/>
            <a:ext cx="4198081" cy="360133"/>
          </a:xfrm>
          <a:prstGeom prst="bentConnector4">
            <a:avLst>
              <a:gd name="adj1" fmla="val 43284"/>
              <a:gd name="adj2" fmla="val 163477"/>
            </a:avLst>
          </a:prstGeom>
          <a:ln>
            <a:tailEnd type="triangle"/>
          </a:ln>
        </p:spPr>
        <p:style>
          <a:lnRef idx="2">
            <a:schemeClr val="dk1"/>
          </a:lnRef>
          <a:fillRef idx="0">
            <a:schemeClr val="dk1"/>
          </a:fillRef>
          <a:effectRef idx="1">
            <a:schemeClr val="dk1"/>
          </a:effectRef>
          <a:fontRef idx="minor">
            <a:schemeClr val="tx1"/>
          </a:fontRef>
        </p:style>
      </p:cxnSp>
      <p:cxnSp>
        <p:nvCxnSpPr>
          <p:cNvPr id="283" name="Connector: Elbow 282">
            <a:extLst>
              <a:ext uri="{FF2B5EF4-FFF2-40B4-BE49-F238E27FC236}">
                <a16:creationId xmlns:a16="http://schemas.microsoft.com/office/drawing/2014/main" id="{5013E2D0-923A-806E-30E2-D0C16502B871}"/>
              </a:ext>
            </a:extLst>
          </p:cNvPr>
          <p:cNvCxnSpPr>
            <a:cxnSpLocks/>
            <a:endCxn id="200" idx="0"/>
          </p:cNvCxnSpPr>
          <p:nvPr/>
        </p:nvCxnSpPr>
        <p:spPr>
          <a:xfrm flipV="1">
            <a:off x="2637377" y="2468848"/>
            <a:ext cx="4958277" cy="287869"/>
          </a:xfrm>
          <a:prstGeom prst="bentConnector4">
            <a:avLst>
              <a:gd name="adj1" fmla="val 45468"/>
              <a:gd name="adj2" fmla="val 179411"/>
            </a:avLst>
          </a:prstGeom>
          <a:ln>
            <a:tailEnd type="triangle"/>
          </a:ln>
        </p:spPr>
        <p:style>
          <a:lnRef idx="2">
            <a:schemeClr val="dk1"/>
          </a:lnRef>
          <a:fillRef idx="0">
            <a:schemeClr val="dk1"/>
          </a:fillRef>
          <a:effectRef idx="1">
            <a:schemeClr val="dk1"/>
          </a:effectRef>
          <a:fontRef idx="minor">
            <a:schemeClr val="tx1"/>
          </a:fontRef>
        </p:style>
      </p:cxnSp>
      <p:cxnSp>
        <p:nvCxnSpPr>
          <p:cNvPr id="285" name="Connector: Elbow 284">
            <a:extLst>
              <a:ext uri="{FF2B5EF4-FFF2-40B4-BE49-F238E27FC236}">
                <a16:creationId xmlns:a16="http://schemas.microsoft.com/office/drawing/2014/main" id="{60494EE6-C4AB-0991-ECC5-4979BB05CA8D}"/>
              </a:ext>
            </a:extLst>
          </p:cNvPr>
          <p:cNvCxnSpPr>
            <a:cxnSpLocks/>
            <a:stCxn id="200" idx="2"/>
          </p:cNvCxnSpPr>
          <p:nvPr/>
        </p:nvCxnSpPr>
        <p:spPr>
          <a:xfrm rot="16200000" flipH="1">
            <a:off x="7931492" y="2909238"/>
            <a:ext cx="1025368" cy="169704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87" name="TextBox 286">
            <a:extLst>
              <a:ext uri="{FF2B5EF4-FFF2-40B4-BE49-F238E27FC236}">
                <a16:creationId xmlns:a16="http://schemas.microsoft.com/office/drawing/2014/main" id="{6D7AAEC4-E5FB-0453-BE51-0643C7812EF0}"/>
              </a:ext>
            </a:extLst>
          </p:cNvPr>
          <p:cNvSpPr txBox="1"/>
          <p:nvPr/>
        </p:nvSpPr>
        <p:spPr>
          <a:xfrm>
            <a:off x="7106701" y="2513780"/>
            <a:ext cx="977904" cy="530915"/>
          </a:xfrm>
          <a:prstGeom prst="rect">
            <a:avLst/>
          </a:prstGeom>
          <a:noFill/>
        </p:spPr>
        <p:txBody>
          <a:bodyPr wrap="square" rtlCol="0">
            <a:spAutoFit/>
          </a:bodyPr>
          <a:lstStyle/>
          <a:p>
            <a:pPr algn="ctr"/>
            <a:r>
              <a:rPr lang="en-IN" sz="950" dirty="0">
                <a:solidFill>
                  <a:schemeClr val="bg1"/>
                </a:solidFill>
              </a:rPr>
              <a:t>ADMIN MANAGE</a:t>
            </a:r>
            <a:br>
              <a:rPr lang="en-IN" sz="950" dirty="0">
                <a:solidFill>
                  <a:schemeClr val="bg1"/>
                </a:solidFill>
              </a:rPr>
            </a:br>
            <a:r>
              <a:rPr lang="en-IN" sz="950" dirty="0">
                <a:solidFill>
                  <a:schemeClr val="bg1"/>
                </a:solidFill>
              </a:rPr>
              <a:t>APPOINTMENT</a:t>
            </a:r>
          </a:p>
        </p:txBody>
      </p:sp>
      <p:cxnSp>
        <p:nvCxnSpPr>
          <p:cNvPr id="291" name="Connector: Elbow 290">
            <a:extLst>
              <a:ext uri="{FF2B5EF4-FFF2-40B4-BE49-F238E27FC236}">
                <a16:creationId xmlns:a16="http://schemas.microsoft.com/office/drawing/2014/main" id="{EB08BD2D-E388-9A74-6A6F-81700A8FD695}"/>
              </a:ext>
            </a:extLst>
          </p:cNvPr>
          <p:cNvCxnSpPr>
            <a:cxnSpLocks/>
            <a:endCxn id="199" idx="1"/>
          </p:cNvCxnSpPr>
          <p:nvPr/>
        </p:nvCxnSpPr>
        <p:spPr>
          <a:xfrm>
            <a:off x="2672022" y="4553740"/>
            <a:ext cx="3618084" cy="1130347"/>
          </a:xfrm>
          <a:prstGeom prst="bentConnector3">
            <a:avLst>
              <a:gd name="adj1" fmla="val 48362"/>
            </a:avLst>
          </a:prstGeom>
          <a:ln>
            <a:tailEnd type="triangle"/>
          </a:ln>
        </p:spPr>
        <p:style>
          <a:lnRef idx="2">
            <a:schemeClr val="dk1"/>
          </a:lnRef>
          <a:fillRef idx="0">
            <a:schemeClr val="dk1"/>
          </a:fillRef>
          <a:effectRef idx="1">
            <a:schemeClr val="dk1"/>
          </a:effectRef>
          <a:fontRef idx="minor">
            <a:schemeClr val="tx1"/>
          </a:fontRef>
        </p:style>
      </p:cxnSp>
      <p:cxnSp>
        <p:nvCxnSpPr>
          <p:cNvPr id="297" name="Connector: Elbow 296">
            <a:extLst>
              <a:ext uri="{FF2B5EF4-FFF2-40B4-BE49-F238E27FC236}">
                <a16:creationId xmlns:a16="http://schemas.microsoft.com/office/drawing/2014/main" id="{08E26CC0-DE3B-F84A-695E-EF85F527135D}"/>
              </a:ext>
            </a:extLst>
          </p:cNvPr>
          <p:cNvCxnSpPr>
            <a:cxnSpLocks/>
          </p:cNvCxnSpPr>
          <p:nvPr/>
        </p:nvCxnSpPr>
        <p:spPr>
          <a:xfrm flipV="1">
            <a:off x="7402786" y="4558422"/>
            <a:ext cx="1881770" cy="1105873"/>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5" name="TextBox 304">
            <a:extLst>
              <a:ext uri="{FF2B5EF4-FFF2-40B4-BE49-F238E27FC236}">
                <a16:creationId xmlns:a16="http://schemas.microsoft.com/office/drawing/2014/main" id="{7A84526E-B8C7-C418-22C4-A3657F5FC155}"/>
              </a:ext>
            </a:extLst>
          </p:cNvPr>
          <p:cNvSpPr txBox="1"/>
          <p:nvPr/>
        </p:nvSpPr>
        <p:spPr>
          <a:xfrm>
            <a:off x="6374837" y="5372256"/>
            <a:ext cx="977904" cy="530915"/>
          </a:xfrm>
          <a:prstGeom prst="rect">
            <a:avLst/>
          </a:prstGeom>
          <a:noFill/>
        </p:spPr>
        <p:txBody>
          <a:bodyPr wrap="square" rtlCol="0">
            <a:spAutoFit/>
          </a:bodyPr>
          <a:lstStyle/>
          <a:p>
            <a:pPr algn="ctr"/>
            <a:r>
              <a:rPr lang="en-IN" sz="950" dirty="0">
                <a:solidFill>
                  <a:schemeClr val="bg1"/>
                </a:solidFill>
              </a:rPr>
              <a:t>DOCTOR,</a:t>
            </a:r>
          </a:p>
          <a:p>
            <a:pPr algn="ctr"/>
            <a:r>
              <a:rPr lang="en-IN" sz="950" dirty="0">
                <a:solidFill>
                  <a:schemeClr val="bg1"/>
                </a:solidFill>
              </a:rPr>
              <a:t>PATIENT SHOW</a:t>
            </a:r>
            <a:br>
              <a:rPr lang="en-IN" sz="950" dirty="0">
                <a:solidFill>
                  <a:schemeClr val="bg1"/>
                </a:solidFill>
              </a:rPr>
            </a:br>
            <a:r>
              <a:rPr lang="en-IN" sz="950" dirty="0">
                <a:solidFill>
                  <a:schemeClr val="bg1"/>
                </a:solidFill>
              </a:rPr>
              <a:t>APPOINTMENT</a:t>
            </a:r>
          </a:p>
        </p:txBody>
      </p:sp>
      <p:cxnSp>
        <p:nvCxnSpPr>
          <p:cNvPr id="314" name="Connector: Elbow 313">
            <a:extLst>
              <a:ext uri="{FF2B5EF4-FFF2-40B4-BE49-F238E27FC236}">
                <a16:creationId xmlns:a16="http://schemas.microsoft.com/office/drawing/2014/main" id="{017A6097-3B65-3D1B-6B40-95A1599932C7}"/>
              </a:ext>
            </a:extLst>
          </p:cNvPr>
          <p:cNvCxnSpPr>
            <a:cxnSpLocks/>
            <a:endCxn id="15" idx="0"/>
          </p:cNvCxnSpPr>
          <p:nvPr/>
        </p:nvCxnSpPr>
        <p:spPr>
          <a:xfrm rot="5400000">
            <a:off x="5480663" y="3528398"/>
            <a:ext cx="704504" cy="35766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7" name="Diamond 316">
            <a:extLst>
              <a:ext uri="{FF2B5EF4-FFF2-40B4-BE49-F238E27FC236}">
                <a16:creationId xmlns:a16="http://schemas.microsoft.com/office/drawing/2014/main" id="{C933A6C1-035B-EB52-D170-00F04EA25645}"/>
              </a:ext>
            </a:extLst>
          </p:cNvPr>
          <p:cNvSpPr/>
          <p:nvPr/>
        </p:nvSpPr>
        <p:spPr>
          <a:xfrm>
            <a:off x="5558036" y="2588804"/>
            <a:ext cx="898917" cy="77622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8" name="TextBox 317">
            <a:extLst>
              <a:ext uri="{FF2B5EF4-FFF2-40B4-BE49-F238E27FC236}">
                <a16:creationId xmlns:a16="http://schemas.microsoft.com/office/drawing/2014/main" id="{84A56FD9-4201-7AF4-BB86-8DAAEF52C288}"/>
              </a:ext>
            </a:extLst>
          </p:cNvPr>
          <p:cNvSpPr txBox="1"/>
          <p:nvPr/>
        </p:nvSpPr>
        <p:spPr>
          <a:xfrm>
            <a:off x="5513915" y="2801551"/>
            <a:ext cx="977904" cy="338554"/>
          </a:xfrm>
          <a:prstGeom prst="rect">
            <a:avLst/>
          </a:prstGeom>
          <a:noFill/>
        </p:spPr>
        <p:txBody>
          <a:bodyPr wrap="square" rtlCol="0">
            <a:spAutoFit/>
          </a:bodyPr>
          <a:lstStyle/>
          <a:p>
            <a:pPr algn="ctr"/>
            <a:r>
              <a:rPr lang="en-IN" sz="800" dirty="0">
                <a:solidFill>
                  <a:schemeClr val="bg1"/>
                </a:solidFill>
              </a:rPr>
              <a:t>DOCTOR SELECT SPECIALIZATIOON</a:t>
            </a:r>
            <a:endParaRPr lang="en-IN" sz="1600" dirty="0">
              <a:solidFill>
                <a:schemeClr val="bg1"/>
              </a:solidFill>
            </a:endParaRPr>
          </a:p>
        </p:txBody>
      </p:sp>
      <p:cxnSp>
        <p:nvCxnSpPr>
          <p:cNvPr id="324" name="Connector: Elbow 323">
            <a:extLst>
              <a:ext uri="{FF2B5EF4-FFF2-40B4-BE49-F238E27FC236}">
                <a16:creationId xmlns:a16="http://schemas.microsoft.com/office/drawing/2014/main" id="{5EEF07F1-A4B4-0FB7-32E4-D4CC21FC1D58}"/>
              </a:ext>
            </a:extLst>
          </p:cNvPr>
          <p:cNvCxnSpPr>
            <a:cxnSpLocks/>
            <a:stCxn id="13" idx="3"/>
            <a:endCxn id="317" idx="1"/>
          </p:cNvCxnSpPr>
          <p:nvPr/>
        </p:nvCxnSpPr>
        <p:spPr>
          <a:xfrm flipV="1">
            <a:off x="2655875" y="2976918"/>
            <a:ext cx="2902161" cy="1357729"/>
          </a:xfrm>
          <a:prstGeom prst="bentConnector3">
            <a:avLst>
              <a:gd name="adj1" fmla="val 71880"/>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33660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F6E224-6B78-CF7A-BCB7-56BD67BDD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E817F766-5249-2F3F-D6EE-8734FE8B062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D549CE2-7325-EE6D-A63C-70E368048FAC}"/>
              </a:ext>
            </a:extLst>
          </p:cNvPr>
          <p:cNvSpPr txBox="1"/>
          <p:nvPr/>
        </p:nvSpPr>
        <p:spPr>
          <a:xfrm>
            <a:off x="762000" y="757479"/>
            <a:ext cx="5334000" cy="584775"/>
          </a:xfrm>
          <a:prstGeom prst="rect">
            <a:avLst/>
          </a:prstGeom>
          <a:noFill/>
        </p:spPr>
        <p:txBody>
          <a:bodyPr wrap="square" rtlCol="0">
            <a:spAutoFit/>
          </a:bodyPr>
          <a:lstStyle/>
          <a:p>
            <a:r>
              <a:rPr lang="en-IN" sz="3200" b="1" dirty="0"/>
              <a:t>Interface Design </a:t>
            </a:r>
            <a:endParaRPr lang="en-IN" b="1" dirty="0"/>
          </a:p>
        </p:txBody>
      </p:sp>
      <p:sp>
        <p:nvSpPr>
          <p:cNvPr id="7" name="TextBox 6">
            <a:extLst>
              <a:ext uri="{FF2B5EF4-FFF2-40B4-BE49-F238E27FC236}">
                <a16:creationId xmlns:a16="http://schemas.microsoft.com/office/drawing/2014/main" id="{BBEAD467-274B-6BB8-3790-451877694208}"/>
              </a:ext>
            </a:extLst>
          </p:cNvPr>
          <p:cNvSpPr txBox="1"/>
          <p:nvPr/>
        </p:nvSpPr>
        <p:spPr>
          <a:xfrm>
            <a:off x="762000" y="1342254"/>
            <a:ext cx="10481735" cy="523220"/>
          </a:xfrm>
          <a:prstGeom prst="rect">
            <a:avLst/>
          </a:prstGeom>
          <a:noFill/>
        </p:spPr>
        <p:txBody>
          <a:bodyPr wrap="square" rtlCol="0">
            <a:spAutoFit/>
          </a:bodyPr>
          <a:lstStyle/>
          <a:p>
            <a:r>
              <a:rPr lang="en-US" sz="1400" dirty="0"/>
              <a:t>     Interface design is the process of creating visually appealing and user-friendly layouts for digital platforms or applications, enhancing user interaction and experience.</a:t>
            </a:r>
            <a:endParaRPr lang="en-IN" sz="1400" dirty="0"/>
          </a:p>
        </p:txBody>
      </p:sp>
      <p:sp>
        <p:nvSpPr>
          <p:cNvPr id="8" name="Oval 7">
            <a:extLst>
              <a:ext uri="{FF2B5EF4-FFF2-40B4-BE49-F238E27FC236}">
                <a16:creationId xmlns:a16="http://schemas.microsoft.com/office/drawing/2014/main" id="{772CF320-172F-9764-8D02-1FEA36287AC8}"/>
              </a:ext>
            </a:extLst>
          </p:cNvPr>
          <p:cNvSpPr/>
          <p:nvPr/>
        </p:nvSpPr>
        <p:spPr>
          <a:xfrm>
            <a:off x="787398" y="1433496"/>
            <a:ext cx="152402" cy="136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2C71DE59-9B6D-013D-3392-36F7F1B03784}"/>
              </a:ext>
            </a:extLst>
          </p:cNvPr>
          <p:cNvSpPr txBox="1"/>
          <p:nvPr/>
        </p:nvSpPr>
        <p:spPr>
          <a:xfrm>
            <a:off x="4343995" y="2101029"/>
            <a:ext cx="3542268" cy="430887"/>
          </a:xfrm>
          <a:prstGeom prst="rect">
            <a:avLst/>
          </a:prstGeom>
          <a:noFill/>
        </p:spPr>
        <p:txBody>
          <a:bodyPr wrap="square" rtlCol="0">
            <a:spAutoFit/>
          </a:bodyPr>
          <a:lstStyle/>
          <a:p>
            <a:pPr algn="ctr"/>
            <a:r>
              <a:rPr lang="en-IN" sz="2200" b="1" dirty="0"/>
              <a:t>Home </a:t>
            </a:r>
            <a:endParaRPr lang="en-IN" b="1" dirty="0"/>
          </a:p>
        </p:txBody>
      </p:sp>
      <p:pic>
        <p:nvPicPr>
          <p:cNvPr id="31" name="Picture 30">
            <a:extLst>
              <a:ext uri="{FF2B5EF4-FFF2-40B4-BE49-F238E27FC236}">
                <a16:creationId xmlns:a16="http://schemas.microsoft.com/office/drawing/2014/main" id="{751F244F-E0D7-CA70-A853-3C328FF32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1800" y="2455139"/>
            <a:ext cx="8949267" cy="4298059"/>
          </a:xfrm>
          <a:prstGeom prst="rect">
            <a:avLst/>
          </a:prstGeom>
          <a:ln>
            <a:solidFill>
              <a:schemeClr val="bg1"/>
            </a:solidFill>
          </a:ln>
        </p:spPr>
      </p:pic>
    </p:spTree>
    <p:extLst>
      <p:ext uri="{BB962C8B-B14F-4D97-AF65-F5344CB8AC3E}">
        <p14:creationId xmlns:p14="http://schemas.microsoft.com/office/powerpoint/2010/main" val="2337162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DD92A-F0F1-494E-FD82-9A9803863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0247504C-4A80-3D12-380B-AA556172A3BF}"/>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B422814-1C54-7F44-187D-C319BA710B62}"/>
              </a:ext>
            </a:extLst>
          </p:cNvPr>
          <p:cNvSpPr txBox="1"/>
          <p:nvPr/>
        </p:nvSpPr>
        <p:spPr>
          <a:xfrm>
            <a:off x="4324865" y="718887"/>
            <a:ext cx="3542268" cy="430887"/>
          </a:xfrm>
          <a:prstGeom prst="rect">
            <a:avLst/>
          </a:prstGeom>
          <a:noFill/>
        </p:spPr>
        <p:txBody>
          <a:bodyPr wrap="square" rtlCol="0">
            <a:spAutoFit/>
          </a:bodyPr>
          <a:lstStyle/>
          <a:p>
            <a:pPr algn="ctr"/>
            <a:r>
              <a:rPr lang="en-IN" sz="2200" b="1" dirty="0"/>
              <a:t>About </a:t>
            </a:r>
            <a:endParaRPr lang="en-IN" b="1" dirty="0"/>
          </a:p>
        </p:txBody>
      </p:sp>
      <p:pic>
        <p:nvPicPr>
          <p:cNvPr id="7" name="Picture 6">
            <a:extLst>
              <a:ext uri="{FF2B5EF4-FFF2-40B4-BE49-F238E27FC236}">
                <a16:creationId xmlns:a16="http://schemas.microsoft.com/office/drawing/2014/main" id="{D1452896-88AE-299E-D5CB-81BAE53247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1813" y="1234444"/>
            <a:ext cx="9428374" cy="5518417"/>
          </a:xfrm>
          <a:prstGeom prst="rect">
            <a:avLst/>
          </a:prstGeom>
          <a:ln>
            <a:solidFill>
              <a:schemeClr val="bg1"/>
            </a:solidFill>
          </a:ln>
        </p:spPr>
      </p:pic>
    </p:spTree>
    <p:extLst>
      <p:ext uri="{BB962C8B-B14F-4D97-AF65-F5344CB8AC3E}">
        <p14:creationId xmlns:p14="http://schemas.microsoft.com/office/powerpoint/2010/main" val="3833553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4B6F6F-1466-EAC7-CC3C-8DFA0AE36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47629661-8CBA-7F78-0B05-532565F1174E}"/>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BF9DFC3-7D27-54FE-4EBF-6BE3979CB3F5}"/>
              </a:ext>
            </a:extLst>
          </p:cNvPr>
          <p:cNvSpPr txBox="1"/>
          <p:nvPr/>
        </p:nvSpPr>
        <p:spPr>
          <a:xfrm>
            <a:off x="4324865" y="718887"/>
            <a:ext cx="3542268" cy="430887"/>
          </a:xfrm>
          <a:prstGeom prst="rect">
            <a:avLst/>
          </a:prstGeom>
          <a:noFill/>
        </p:spPr>
        <p:txBody>
          <a:bodyPr wrap="square" rtlCol="0">
            <a:spAutoFit/>
          </a:bodyPr>
          <a:lstStyle/>
          <a:p>
            <a:pPr algn="ctr"/>
            <a:r>
              <a:rPr lang="en-IN" sz="2200" b="1" dirty="0"/>
              <a:t>Departments </a:t>
            </a:r>
            <a:endParaRPr lang="en-IN" b="1" dirty="0"/>
          </a:p>
        </p:txBody>
      </p:sp>
      <p:pic>
        <p:nvPicPr>
          <p:cNvPr id="8" name="Picture 7">
            <a:extLst>
              <a:ext uri="{FF2B5EF4-FFF2-40B4-BE49-F238E27FC236}">
                <a16:creationId xmlns:a16="http://schemas.microsoft.com/office/drawing/2014/main" id="{A85EFC10-49F2-FA98-92C7-71290C5212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1812" y="1234781"/>
            <a:ext cx="9428373" cy="5518417"/>
          </a:xfrm>
          <a:prstGeom prst="rect">
            <a:avLst/>
          </a:prstGeom>
          <a:ln>
            <a:solidFill>
              <a:schemeClr val="bg1"/>
            </a:solidFill>
          </a:ln>
        </p:spPr>
      </p:pic>
    </p:spTree>
    <p:extLst>
      <p:ext uri="{BB962C8B-B14F-4D97-AF65-F5344CB8AC3E}">
        <p14:creationId xmlns:p14="http://schemas.microsoft.com/office/powerpoint/2010/main" val="175634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9CFF8-C5CC-F851-57FA-6693AF7D4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6" name="TextBox 5">
            <a:extLst>
              <a:ext uri="{FF2B5EF4-FFF2-40B4-BE49-F238E27FC236}">
                <a16:creationId xmlns:a16="http://schemas.microsoft.com/office/drawing/2014/main" id="{CDD1BB9F-CAAA-DEEF-669A-CDCAB7809D02}"/>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D166634-7D36-7F55-1AE4-FE5114376EA0}"/>
              </a:ext>
            </a:extLst>
          </p:cNvPr>
          <p:cNvSpPr txBox="1"/>
          <p:nvPr/>
        </p:nvSpPr>
        <p:spPr>
          <a:xfrm>
            <a:off x="4324865" y="718887"/>
            <a:ext cx="3542268" cy="430887"/>
          </a:xfrm>
          <a:prstGeom prst="rect">
            <a:avLst/>
          </a:prstGeom>
          <a:noFill/>
        </p:spPr>
        <p:txBody>
          <a:bodyPr wrap="square" rtlCol="0">
            <a:spAutoFit/>
          </a:bodyPr>
          <a:lstStyle/>
          <a:p>
            <a:pPr algn="ctr"/>
            <a:r>
              <a:rPr lang="en-IN" sz="2200" b="1" dirty="0"/>
              <a:t>Doctors </a:t>
            </a:r>
            <a:endParaRPr lang="en-IN" b="1" dirty="0"/>
          </a:p>
        </p:txBody>
      </p:sp>
      <p:pic>
        <p:nvPicPr>
          <p:cNvPr id="9" name="Picture 8">
            <a:extLst>
              <a:ext uri="{FF2B5EF4-FFF2-40B4-BE49-F238E27FC236}">
                <a16:creationId xmlns:a16="http://schemas.microsoft.com/office/drawing/2014/main" id="{5DF04AB5-C661-2937-7F31-9DC82CE0EA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1814" y="1234781"/>
            <a:ext cx="9428372" cy="5518417"/>
          </a:xfrm>
          <a:prstGeom prst="rect">
            <a:avLst/>
          </a:prstGeom>
          <a:ln>
            <a:solidFill>
              <a:schemeClr val="bg1"/>
            </a:solidFill>
          </a:ln>
        </p:spPr>
      </p:pic>
    </p:spTree>
    <p:extLst>
      <p:ext uri="{BB962C8B-B14F-4D97-AF65-F5344CB8AC3E}">
        <p14:creationId xmlns:p14="http://schemas.microsoft.com/office/powerpoint/2010/main" val="1889660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1679A-F5DB-8F41-2EAD-0CA6B4F19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1024E444-6522-AECC-CEBE-5868BF36861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9B08707-94E0-F156-F576-7DB61E7F12F4}"/>
              </a:ext>
            </a:extLst>
          </p:cNvPr>
          <p:cNvSpPr txBox="1"/>
          <p:nvPr/>
        </p:nvSpPr>
        <p:spPr>
          <a:xfrm>
            <a:off x="4324865" y="718887"/>
            <a:ext cx="3542268" cy="430887"/>
          </a:xfrm>
          <a:prstGeom prst="rect">
            <a:avLst/>
          </a:prstGeom>
          <a:noFill/>
        </p:spPr>
        <p:txBody>
          <a:bodyPr wrap="square" rtlCol="0">
            <a:spAutoFit/>
          </a:bodyPr>
          <a:lstStyle/>
          <a:p>
            <a:pPr algn="ctr"/>
            <a:r>
              <a:rPr lang="en-IN" sz="2200" b="1" dirty="0"/>
              <a:t>Feedback </a:t>
            </a:r>
            <a:endParaRPr lang="en-IN" b="1" dirty="0"/>
          </a:p>
        </p:txBody>
      </p:sp>
      <p:pic>
        <p:nvPicPr>
          <p:cNvPr id="8" name="Picture 7">
            <a:extLst>
              <a:ext uri="{FF2B5EF4-FFF2-40B4-BE49-F238E27FC236}">
                <a16:creationId xmlns:a16="http://schemas.microsoft.com/office/drawing/2014/main" id="{B128A6F4-DB7C-B65A-8339-ADFBD9A9FB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1837" y="1149774"/>
            <a:ext cx="9348323" cy="5518417"/>
          </a:xfrm>
          <a:prstGeom prst="rect">
            <a:avLst/>
          </a:prstGeom>
          <a:ln>
            <a:solidFill>
              <a:schemeClr val="bg1"/>
            </a:solidFill>
          </a:ln>
        </p:spPr>
      </p:pic>
    </p:spTree>
    <p:extLst>
      <p:ext uri="{BB962C8B-B14F-4D97-AF65-F5344CB8AC3E}">
        <p14:creationId xmlns:p14="http://schemas.microsoft.com/office/powerpoint/2010/main" val="2036530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E5A51-3455-7986-0EAC-EBEC29034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E5A6B99F-DD6D-1B73-0C94-1502ACE09984}"/>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3212529-CE1D-67A8-AE9D-A325632F1E76}"/>
              </a:ext>
            </a:extLst>
          </p:cNvPr>
          <p:cNvSpPr txBox="1"/>
          <p:nvPr/>
        </p:nvSpPr>
        <p:spPr>
          <a:xfrm>
            <a:off x="4324865" y="718887"/>
            <a:ext cx="3542268" cy="430887"/>
          </a:xfrm>
          <a:prstGeom prst="rect">
            <a:avLst/>
          </a:prstGeom>
          <a:noFill/>
        </p:spPr>
        <p:txBody>
          <a:bodyPr wrap="square" rtlCol="0">
            <a:spAutoFit/>
          </a:bodyPr>
          <a:lstStyle/>
          <a:p>
            <a:pPr algn="ctr"/>
            <a:r>
              <a:rPr lang="en-IN" sz="2200" b="1" dirty="0"/>
              <a:t>Gallery </a:t>
            </a:r>
            <a:endParaRPr lang="en-IN" b="1" dirty="0"/>
          </a:p>
        </p:txBody>
      </p:sp>
      <p:pic>
        <p:nvPicPr>
          <p:cNvPr id="12" name="Picture 11">
            <a:extLst>
              <a:ext uri="{FF2B5EF4-FFF2-40B4-BE49-F238E27FC236}">
                <a16:creationId xmlns:a16="http://schemas.microsoft.com/office/drawing/2014/main" id="{B7CFD54E-3B92-74D9-D958-ACE3CEB125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7034" y="1149774"/>
            <a:ext cx="9317930" cy="5518417"/>
          </a:xfrm>
          <a:prstGeom prst="rect">
            <a:avLst/>
          </a:prstGeom>
          <a:ln>
            <a:solidFill>
              <a:schemeClr val="bg1"/>
            </a:solidFill>
          </a:ln>
        </p:spPr>
      </p:pic>
    </p:spTree>
    <p:extLst>
      <p:ext uri="{BB962C8B-B14F-4D97-AF65-F5344CB8AC3E}">
        <p14:creationId xmlns:p14="http://schemas.microsoft.com/office/powerpoint/2010/main" val="1544388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354E4-47B5-F53D-54E2-DAED9383C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02B245FE-7FF3-D076-B54E-51FFD49C28D2}"/>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475F477-A05F-834F-0F97-27BDF2053726}"/>
              </a:ext>
            </a:extLst>
          </p:cNvPr>
          <p:cNvSpPr txBox="1"/>
          <p:nvPr/>
        </p:nvSpPr>
        <p:spPr>
          <a:xfrm>
            <a:off x="4324865" y="718887"/>
            <a:ext cx="3542268" cy="430887"/>
          </a:xfrm>
          <a:prstGeom prst="rect">
            <a:avLst/>
          </a:prstGeom>
          <a:noFill/>
        </p:spPr>
        <p:txBody>
          <a:bodyPr wrap="square" rtlCol="0">
            <a:spAutoFit/>
          </a:bodyPr>
          <a:lstStyle/>
          <a:p>
            <a:pPr algn="ctr"/>
            <a:r>
              <a:rPr lang="en-IN" sz="2200" b="1" dirty="0"/>
              <a:t>Contact </a:t>
            </a:r>
            <a:endParaRPr lang="en-IN" b="1" dirty="0"/>
          </a:p>
        </p:txBody>
      </p:sp>
      <p:pic>
        <p:nvPicPr>
          <p:cNvPr id="8" name="Picture 7">
            <a:extLst>
              <a:ext uri="{FF2B5EF4-FFF2-40B4-BE49-F238E27FC236}">
                <a16:creationId xmlns:a16="http://schemas.microsoft.com/office/drawing/2014/main" id="{4064FA6A-ACF6-705C-ABD7-9EBE12051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514" y="1149774"/>
            <a:ext cx="9284969" cy="5603423"/>
          </a:xfrm>
          <a:prstGeom prst="rect">
            <a:avLst/>
          </a:prstGeom>
          <a:ln>
            <a:solidFill>
              <a:schemeClr val="bg1"/>
            </a:solidFill>
          </a:ln>
        </p:spPr>
      </p:pic>
    </p:spTree>
    <p:extLst>
      <p:ext uri="{BB962C8B-B14F-4D97-AF65-F5344CB8AC3E}">
        <p14:creationId xmlns:p14="http://schemas.microsoft.com/office/powerpoint/2010/main" val="2552801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C12776-3E60-28D9-BC9C-C917D19F3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6F73CB7F-2D6D-FFCE-BE67-0169A777FAD7}"/>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240DEF1-8046-9280-77DB-AA73AFE5034A}"/>
              </a:ext>
            </a:extLst>
          </p:cNvPr>
          <p:cNvSpPr txBox="1"/>
          <p:nvPr/>
        </p:nvSpPr>
        <p:spPr>
          <a:xfrm>
            <a:off x="4324865" y="718887"/>
            <a:ext cx="3542268" cy="430887"/>
          </a:xfrm>
          <a:prstGeom prst="rect">
            <a:avLst/>
          </a:prstGeom>
          <a:noFill/>
        </p:spPr>
        <p:txBody>
          <a:bodyPr wrap="square" rtlCol="0">
            <a:spAutoFit/>
          </a:bodyPr>
          <a:lstStyle/>
          <a:p>
            <a:pPr algn="ctr"/>
            <a:r>
              <a:rPr lang="en-IN" sz="2200" b="1" dirty="0"/>
              <a:t>Contact Page Scroll up </a:t>
            </a:r>
            <a:endParaRPr lang="en-IN" b="1" dirty="0"/>
          </a:p>
        </p:txBody>
      </p:sp>
      <p:pic>
        <p:nvPicPr>
          <p:cNvPr id="8" name="Picture 7">
            <a:extLst>
              <a:ext uri="{FF2B5EF4-FFF2-40B4-BE49-F238E27FC236}">
                <a16:creationId xmlns:a16="http://schemas.microsoft.com/office/drawing/2014/main" id="{394EAD68-2A92-9365-CEA9-B5DF17C00D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7863" y="1149774"/>
            <a:ext cx="9276272" cy="5603423"/>
          </a:xfrm>
          <a:prstGeom prst="rect">
            <a:avLst/>
          </a:prstGeom>
          <a:ln>
            <a:solidFill>
              <a:schemeClr val="bg1"/>
            </a:solidFill>
          </a:ln>
        </p:spPr>
      </p:pic>
    </p:spTree>
    <p:extLst>
      <p:ext uri="{BB962C8B-B14F-4D97-AF65-F5344CB8AC3E}">
        <p14:creationId xmlns:p14="http://schemas.microsoft.com/office/powerpoint/2010/main" val="91227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283D3A-8298-A35C-E011-DA7117688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6D8C1ECC-6422-8412-F757-276092C9F445}"/>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B8063D8-7B68-D607-0181-7AF5FCFDDCAB}"/>
              </a:ext>
            </a:extLst>
          </p:cNvPr>
          <p:cNvSpPr txBox="1"/>
          <p:nvPr/>
        </p:nvSpPr>
        <p:spPr>
          <a:xfrm>
            <a:off x="762000" y="757479"/>
            <a:ext cx="5334000" cy="584775"/>
          </a:xfrm>
          <a:prstGeom prst="rect">
            <a:avLst/>
          </a:prstGeom>
          <a:noFill/>
        </p:spPr>
        <p:txBody>
          <a:bodyPr wrap="square" rtlCol="0">
            <a:spAutoFit/>
          </a:bodyPr>
          <a:lstStyle/>
          <a:p>
            <a:r>
              <a:rPr lang="en-IN" sz="3200" b="1" dirty="0"/>
              <a:t>DFD(Data Flow Diagram)</a:t>
            </a:r>
            <a:endParaRPr lang="en-IN" b="1" dirty="0"/>
          </a:p>
        </p:txBody>
      </p:sp>
      <p:sp>
        <p:nvSpPr>
          <p:cNvPr id="7" name="TextBox 6">
            <a:extLst>
              <a:ext uri="{FF2B5EF4-FFF2-40B4-BE49-F238E27FC236}">
                <a16:creationId xmlns:a16="http://schemas.microsoft.com/office/drawing/2014/main" id="{6A70414B-A2F1-1EAC-6BCD-C711E0700285}"/>
              </a:ext>
            </a:extLst>
          </p:cNvPr>
          <p:cNvSpPr txBox="1"/>
          <p:nvPr/>
        </p:nvSpPr>
        <p:spPr>
          <a:xfrm>
            <a:off x="762000" y="1342254"/>
            <a:ext cx="10481735" cy="523220"/>
          </a:xfrm>
          <a:prstGeom prst="rect">
            <a:avLst/>
          </a:prstGeom>
          <a:noFill/>
        </p:spPr>
        <p:txBody>
          <a:bodyPr wrap="square" rtlCol="0">
            <a:spAutoFit/>
          </a:bodyPr>
          <a:lstStyle/>
          <a:p>
            <a:r>
              <a:rPr lang="en-US" sz="1400" dirty="0"/>
              <a:t>     A Data Flow Diagram (DFD) is a visual representation illustrating the flow of data within a system, showing how information moves from input to processing to output. It simplifies complex processes by highlighting data exchanges and transformations in a structured manner.</a:t>
            </a:r>
            <a:endParaRPr lang="en-IN" sz="1400" dirty="0"/>
          </a:p>
        </p:txBody>
      </p:sp>
      <p:sp>
        <p:nvSpPr>
          <p:cNvPr id="8" name="Oval 7">
            <a:extLst>
              <a:ext uri="{FF2B5EF4-FFF2-40B4-BE49-F238E27FC236}">
                <a16:creationId xmlns:a16="http://schemas.microsoft.com/office/drawing/2014/main" id="{2AF82E4D-0495-7636-879E-D5620771EA8F}"/>
              </a:ext>
            </a:extLst>
          </p:cNvPr>
          <p:cNvSpPr/>
          <p:nvPr/>
        </p:nvSpPr>
        <p:spPr>
          <a:xfrm>
            <a:off x="787398" y="1433496"/>
            <a:ext cx="152402" cy="136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95829BA-008F-D42C-7265-4FE56F7B41CE}"/>
              </a:ext>
            </a:extLst>
          </p:cNvPr>
          <p:cNvSpPr/>
          <p:nvPr/>
        </p:nvSpPr>
        <p:spPr>
          <a:xfrm>
            <a:off x="5130798" y="3194109"/>
            <a:ext cx="1698601" cy="14264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EF50F67-D5AF-B23A-588B-2ACDAAD98B15}"/>
              </a:ext>
            </a:extLst>
          </p:cNvPr>
          <p:cNvSpPr txBox="1"/>
          <p:nvPr/>
        </p:nvSpPr>
        <p:spPr>
          <a:xfrm>
            <a:off x="1388533" y="2319089"/>
            <a:ext cx="3542268" cy="430887"/>
          </a:xfrm>
          <a:prstGeom prst="rect">
            <a:avLst/>
          </a:prstGeom>
          <a:noFill/>
        </p:spPr>
        <p:txBody>
          <a:bodyPr wrap="square" rtlCol="0">
            <a:spAutoFit/>
          </a:bodyPr>
          <a:lstStyle/>
          <a:p>
            <a:r>
              <a:rPr lang="en-IN" sz="2200" b="1" dirty="0"/>
              <a:t>Context Level DFD :- Level-0</a:t>
            </a:r>
            <a:r>
              <a:rPr lang="en-IN" sz="2000" b="1" dirty="0"/>
              <a:t> </a:t>
            </a:r>
            <a:endParaRPr lang="en-IN" b="1" dirty="0"/>
          </a:p>
        </p:txBody>
      </p:sp>
      <p:cxnSp>
        <p:nvCxnSpPr>
          <p:cNvPr id="13" name="Straight Arrow Connector 12">
            <a:extLst>
              <a:ext uri="{FF2B5EF4-FFF2-40B4-BE49-F238E27FC236}">
                <a16:creationId xmlns:a16="http://schemas.microsoft.com/office/drawing/2014/main" id="{CDDDE423-54D4-598C-632D-5CD77F49091E}"/>
              </a:ext>
            </a:extLst>
          </p:cNvPr>
          <p:cNvCxnSpPr>
            <a:cxnSpLocks/>
          </p:cNvCxnSpPr>
          <p:nvPr/>
        </p:nvCxnSpPr>
        <p:spPr>
          <a:xfrm flipV="1">
            <a:off x="2997199" y="3766066"/>
            <a:ext cx="2070100"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138DE620-6B92-3826-3131-D422821196D4}"/>
              </a:ext>
            </a:extLst>
          </p:cNvPr>
          <p:cNvCxnSpPr>
            <a:cxnSpLocks/>
          </p:cNvCxnSpPr>
          <p:nvPr/>
        </p:nvCxnSpPr>
        <p:spPr>
          <a:xfrm flipH="1">
            <a:off x="2997199" y="4046401"/>
            <a:ext cx="2070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6EDF9300-C3D6-EA5B-2578-6947D39302F3}"/>
              </a:ext>
            </a:extLst>
          </p:cNvPr>
          <p:cNvCxnSpPr>
            <a:cxnSpLocks/>
          </p:cNvCxnSpPr>
          <p:nvPr/>
        </p:nvCxnSpPr>
        <p:spPr>
          <a:xfrm>
            <a:off x="6938433" y="4030137"/>
            <a:ext cx="208280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5971C232-14F5-5DE4-B84F-F095B3113FF3}"/>
              </a:ext>
            </a:extLst>
          </p:cNvPr>
          <p:cNvCxnSpPr>
            <a:cxnSpLocks/>
          </p:cNvCxnSpPr>
          <p:nvPr/>
        </p:nvCxnSpPr>
        <p:spPr>
          <a:xfrm flipH="1">
            <a:off x="6938434" y="3759203"/>
            <a:ext cx="2082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D47321C-80B5-70CC-7C66-56EDA36E852E}"/>
              </a:ext>
            </a:extLst>
          </p:cNvPr>
          <p:cNvCxnSpPr>
            <a:cxnSpLocks/>
          </p:cNvCxnSpPr>
          <p:nvPr/>
        </p:nvCxnSpPr>
        <p:spPr>
          <a:xfrm>
            <a:off x="5935133" y="4690533"/>
            <a:ext cx="0" cy="1085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46542EED-CADD-79E8-9DC1-5871FAFA1656}"/>
              </a:ext>
            </a:extLst>
          </p:cNvPr>
          <p:cNvCxnSpPr>
            <a:cxnSpLocks/>
          </p:cNvCxnSpPr>
          <p:nvPr/>
        </p:nvCxnSpPr>
        <p:spPr>
          <a:xfrm flipV="1">
            <a:off x="6172200" y="4690533"/>
            <a:ext cx="0" cy="10690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78698A57-553A-944C-29AF-25C0CB475A7F}"/>
              </a:ext>
            </a:extLst>
          </p:cNvPr>
          <p:cNvSpPr/>
          <p:nvPr/>
        </p:nvSpPr>
        <p:spPr>
          <a:xfrm>
            <a:off x="9067800" y="3581400"/>
            <a:ext cx="1930400" cy="728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AD8A49C3-8951-988C-C98D-FD82D6CBDAA7}"/>
              </a:ext>
            </a:extLst>
          </p:cNvPr>
          <p:cNvSpPr/>
          <p:nvPr/>
        </p:nvSpPr>
        <p:spPr>
          <a:xfrm>
            <a:off x="948264" y="3589867"/>
            <a:ext cx="1930400" cy="728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33694BCD-9635-C97D-6E3B-6864BC6A71A2}"/>
              </a:ext>
            </a:extLst>
          </p:cNvPr>
          <p:cNvSpPr/>
          <p:nvPr/>
        </p:nvSpPr>
        <p:spPr>
          <a:xfrm>
            <a:off x="5130800" y="5822261"/>
            <a:ext cx="1930400" cy="728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3F440F7B-63D9-65AB-1DC2-AC979631EC3F}"/>
              </a:ext>
            </a:extLst>
          </p:cNvPr>
          <p:cNvSpPr txBox="1"/>
          <p:nvPr/>
        </p:nvSpPr>
        <p:spPr>
          <a:xfrm>
            <a:off x="1053058" y="3771687"/>
            <a:ext cx="1684867" cy="400110"/>
          </a:xfrm>
          <a:prstGeom prst="rect">
            <a:avLst/>
          </a:prstGeom>
          <a:noFill/>
        </p:spPr>
        <p:txBody>
          <a:bodyPr wrap="square" rtlCol="0">
            <a:spAutoFit/>
          </a:bodyPr>
          <a:lstStyle/>
          <a:p>
            <a:pPr algn="ctr"/>
            <a:r>
              <a:rPr lang="en-IN" sz="2000" dirty="0">
                <a:solidFill>
                  <a:schemeClr val="bg1"/>
                </a:solidFill>
              </a:rPr>
              <a:t>DOCTOR</a:t>
            </a:r>
          </a:p>
        </p:txBody>
      </p:sp>
      <p:sp>
        <p:nvSpPr>
          <p:cNvPr id="43" name="TextBox 42">
            <a:extLst>
              <a:ext uri="{FF2B5EF4-FFF2-40B4-BE49-F238E27FC236}">
                <a16:creationId xmlns:a16="http://schemas.microsoft.com/office/drawing/2014/main" id="{85C53DC6-09A6-BE63-96F3-C7318CCB67AD}"/>
              </a:ext>
            </a:extLst>
          </p:cNvPr>
          <p:cNvSpPr txBox="1"/>
          <p:nvPr/>
        </p:nvSpPr>
        <p:spPr>
          <a:xfrm>
            <a:off x="9194798" y="3760787"/>
            <a:ext cx="1684867" cy="400110"/>
          </a:xfrm>
          <a:prstGeom prst="rect">
            <a:avLst/>
          </a:prstGeom>
          <a:noFill/>
        </p:spPr>
        <p:txBody>
          <a:bodyPr wrap="square" rtlCol="0">
            <a:spAutoFit/>
          </a:bodyPr>
          <a:lstStyle/>
          <a:p>
            <a:pPr algn="ctr"/>
            <a:r>
              <a:rPr lang="en-IN" sz="2000" dirty="0">
                <a:solidFill>
                  <a:schemeClr val="bg1"/>
                </a:solidFill>
              </a:rPr>
              <a:t>PATIENT</a:t>
            </a:r>
            <a:endParaRPr lang="en-IN" dirty="0">
              <a:solidFill>
                <a:schemeClr val="bg1"/>
              </a:solidFill>
            </a:endParaRPr>
          </a:p>
        </p:txBody>
      </p:sp>
      <p:sp>
        <p:nvSpPr>
          <p:cNvPr id="44" name="TextBox 43">
            <a:extLst>
              <a:ext uri="{FF2B5EF4-FFF2-40B4-BE49-F238E27FC236}">
                <a16:creationId xmlns:a16="http://schemas.microsoft.com/office/drawing/2014/main" id="{610E59FC-726D-20CA-E365-2D6240F07500}"/>
              </a:ext>
            </a:extLst>
          </p:cNvPr>
          <p:cNvSpPr txBox="1"/>
          <p:nvPr/>
        </p:nvSpPr>
        <p:spPr>
          <a:xfrm>
            <a:off x="5253566" y="6001648"/>
            <a:ext cx="1684867" cy="400110"/>
          </a:xfrm>
          <a:prstGeom prst="rect">
            <a:avLst/>
          </a:prstGeom>
          <a:noFill/>
        </p:spPr>
        <p:txBody>
          <a:bodyPr wrap="square" rtlCol="0">
            <a:spAutoFit/>
          </a:bodyPr>
          <a:lstStyle/>
          <a:p>
            <a:pPr algn="ctr"/>
            <a:r>
              <a:rPr lang="en-IN" sz="2000" dirty="0">
                <a:solidFill>
                  <a:schemeClr val="bg1"/>
                </a:solidFill>
              </a:rPr>
              <a:t>ADMIN</a:t>
            </a:r>
            <a:endParaRPr lang="en-IN" dirty="0">
              <a:solidFill>
                <a:schemeClr val="bg1"/>
              </a:solidFill>
            </a:endParaRPr>
          </a:p>
        </p:txBody>
      </p:sp>
      <p:sp>
        <p:nvSpPr>
          <p:cNvPr id="52" name="TextBox 51">
            <a:extLst>
              <a:ext uri="{FF2B5EF4-FFF2-40B4-BE49-F238E27FC236}">
                <a16:creationId xmlns:a16="http://schemas.microsoft.com/office/drawing/2014/main" id="{88E18B3C-CA25-5280-FE65-6A0B760BEBC3}"/>
              </a:ext>
            </a:extLst>
          </p:cNvPr>
          <p:cNvSpPr txBox="1"/>
          <p:nvPr/>
        </p:nvSpPr>
        <p:spPr>
          <a:xfrm>
            <a:off x="5122333" y="3581400"/>
            <a:ext cx="1684867" cy="646331"/>
          </a:xfrm>
          <a:prstGeom prst="rect">
            <a:avLst/>
          </a:prstGeom>
          <a:noFill/>
        </p:spPr>
        <p:txBody>
          <a:bodyPr wrap="square" rtlCol="0">
            <a:spAutoFit/>
          </a:bodyPr>
          <a:lstStyle/>
          <a:p>
            <a:pPr algn="ctr"/>
            <a:r>
              <a:rPr lang="en-IN" dirty="0">
                <a:solidFill>
                  <a:schemeClr val="bg1"/>
                </a:solidFill>
              </a:rPr>
              <a:t>0.0</a:t>
            </a:r>
          </a:p>
          <a:p>
            <a:pPr algn="ctr"/>
            <a:r>
              <a:rPr lang="en-IN" dirty="0" err="1">
                <a:solidFill>
                  <a:schemeClr val="bg1"/>
                </a:solidFill>
              </a:rPr>
              <a:t>Get_Doctors</a:t>
            </a:r>
            <a:endParaRPr lang="en-IN" dirty="0">
              <a:solidFill>
                <a:schemeClr val="bg1"/>
              </a:solidFill>
            </a:endParaRPr>
          </a:p>
        </p:txBody>
      </p:sp>
      <p:sp>
        <p:nvSpPr>
          <p:cNvPr id="3" name="TextBox 2">
            <a:extLst>
              <a:ext uri="{FF2B5EF4-FFF2-40B4-BE49-F238E27FC236}">
                <a16:creationId xmlns:a16="http://schemas.microsoft.com/office/drawing/2014/main" id="{B38F1432-4A06-00AD-0225-DF49BD2C3CFD}"/>
              </a:ext>
            </a:extLst>
          </p:cNvPr>
          <p:cNvSpPr txBox="1"/>
          <p:nvPr/>
        </p:nvSpPr>
        <p:spPr>
          <a:xfrm>
            <a:off x="3301997" y="3396734"/>
            <a:ext cx="1481668" cy="369332"/>
          </a:xfrm>
          <a:prstGeom prst="rect">
            <a:avLst/>
          </a:prstGeom>
          <a:noFill/>
        </p:spPr>
        <p:txBody>
          <a:bodyPr wrap="square" rtlCol="0">
            <a:spAutoFit/>
          </a:bodyPr>
          <a:lstStyle/>
          <a:p>
            <a:pPr algn="ctr"/>
            <a:r>
              <a:rPr lang="en-IN" dirty="0"/>
              <a:t>Request</a:t>
            </a:r>
          </a:p>
        </p:txBody>
      </p:sp>
      <p:sp>
        <p:nvSpPr>
          <p:cNvPr id="9" name="TextBox 8">
            <a:extLst>
              <a:ext uri="{FF2B5EF4-FFF2-40B4-BE49-F238E27FC236}">
                <a16:creationId xmlns:a16="http://schemas.microsoft.com/office/drawing/2014/main" id="{636D8755-6810-4A61-FC26-8307C12692F0}"/>
              </a:ext>
            </a:extLst>
          </p:cNvPr>
          <p:cNvSpPr txBox="1"/>
          <p:nvPr/>
        </p:nvSpPr>
        <p:spPr>
          <a:xfrm>
            <a:off x="7238999" y="3396734"/>
            <a:ext cx="1481668" cy="369332"/>
          </a:xfrm>
          <a:prstGeom prst="rect">
            <a:avLst/>
          </a:prstGeom>
          <a:noFill/>
        </p:spPr>
        <p:txBody>
          <a:bodyPr wrap="square" rtlCol="0">
            <a:spAutoFit/>
          </a:bodyPr>
          <a:lstStyle/>
          <a:p>
            <a:pPr algn="ctr"/>
            <a:r>
              <a:rPr lang="en-IN" dirty="0"/>
              <a:t>Request</a:t>
            </a:r>
          </a:p>
        </p:txBody>
      </p:sp>
      <p:sp>
        <p:nvSpPr>
          <p:cNvPr id="12" name="TextBox 11">
            <a:extLst>
              <a:ext uri="{FF2B5EF4-FFF2-40B4-BE49-F238E27FC236}">
                <a16:creationId xmlns:a16="http://schemas.microsoft.com/office/drawing/2014/main" id="{6308102B-D488-FAE3-EC6D-776F19732AF9}"/>
              </a:ext>
            </a:extLst>
          </p:cNvPr>
          <p:cNvSpPr txBox="1"/>
          <p:nvPr/>
        </p:nvSpPr>
        <p:spPr>
          <a:xfrm rot="5400000">
            <a:off x="5636167" y="5057681"/>
            <a:ext cx="1481668" cy="369332"/>
          </a:xfrm>
          <a:prstGeom prst="rect">
            <a:avLst/>
          </a:prstGeom>
          <a:noFill/>
        </p:spPr>
        <p:txBody>
          <a:bodyPr wrap="square" rtlCol="0">
            <a:spAutoFit/>
          </a:bodyPr>
          <a:lstStyle/>
          <a:p>
            <a:pPr algn="ctr"/>
            <a:r>
              <a:rPr lang="en-IN" dirty="0"/>
              <a:t>Request</a:t>
            </a:r>
          </a:p>
        </p:txBody>
      </p:sp>
      <p:sp>
        <p:nvSpPr>
          <p:cNvPr id="15" name="TextBox 14">
            <a:extLst>
              <a:ext uri="{FF2B5EF4-FFF2-40B4-BE49-F238E27FC236}">
                <a16:creationId xmlns:a16="http://schemas.microsoft.com/office/drawing/2014/main" id="{7F904B1C-DE68-D2E0-06DD-6E0A822D9DC8}"/>
              </a:ext>
            </a:extLst>
          </p:cNvPr>
          <p:cNvSpPr txBox="1"/>
          <p:nvPr/>
        </p:nvSpPr>
        <p:spPr>
          <a:xfrm>
            <a:off x="3301997" y="4046401"/>
            <a:ext cx="1481668" cy="369332"/>
          </a:xfrm>
          <a:prstGeom prst="rect">
            <a:avLst/>
          </a:prstGeom>
          <a:noFill/>
        </p:spPr>
        <p:txBody>
          <a:bodyPr wrap="square" rtlCol="0">
            <a:spAutoFit/>
          </a:bodyPr>
          <a:lstStyle/>
          <a:p>
            <a:pPr algn="ctr"/>
            <a:r>
              <a:rPr lang="en-IN" dirty="0"/>
              <a:t>Response</a:t>
            </a:r>
          </a:p>
        </p:txBody>
      </p:sp>
      <p:sp>
        <p:nvSpPr>
          <p:cNvPr id="16" name="TextBox 15">
            <a:extLst>
              <a:ext uri="{FF2B5EF4-FFF2-40B4-BE49-F238E27FC236}">
                <a16:creationId xmlns:a16="http://schemas.microsoft.com/office/drawing/2014/main" id="{7CD744E5-8AEF-A430-9096-A0E549E29056}"/>
              </a:ext>
            </a:extLst>
          </p:cNvPr>
          <p:cNvSpPr txBox="1"/>
          <p:nvPr/>
        </p:nvSpPr>
        <p:spPr>
          <a:xfrm>
            <a:off x="7244265" y="4046401"/>
            <a:ext cx="1481668" cy="369332"/>
          </a:xfrm>
          <a:prstGeom prst="rect">
            <a:avLst/>
          </a:prstGeom>
          <a:noFill/>
        </p:spPr>
        <p:txBody>
          <a:bodyPr wrap="square" rtlCol="0">
            <a:spAutoFit/>
          </a:bodyPr>
          <a:lstStyle/>
          <a:p>
            <a:pPr algn="ctr"/>
            <a:r>
              <a:rPr lang="en-IN" dirty="0"/>
              <a:t>Response</a:t>
            </a:r>
          </a:p>
        </p:txBody>
      </p:sp>
      <p:sp>
        <p:nvSpPr>
          <p:cNvPr id="19" name="TextBox 18">
            <a:extLst>
              <a:ext uri="{FF2B5EF4-FFF2-40B4-BE49-F238E27FC236}">
                <a16:creationId xmlns:a16="http://schemas.microsoft.com/office/drawing/2014/main" id="{4DF9D42E-3848-6F09-AA80-50F706543D77}"/>
              </a:ext>
            </a:extLst>
          </p:cNvPr>
          <p:cNvSpPr txBox="1"/>
          <p:nvPr/>
        </p:nvSpPr>
        <p:spPr>
          <a:xfrm rot="16200000">
            <a:off x="4989499" y="5076148"/>
            <a:ext cx="1481668" cy="369332"/>
          </a:xfrm>
          <a:prstGeom prst="rect">
            <a:avLst/>
          </a:prstGeom>
          <a:noFill/>
        </p:spPr>
        <p:txBody>
          <a:bodyPr wrap="square" rtlCol="0">
            <a:spAutoFit/>
          </a:bodyPr>
          <a:lstStyle/>
          <a:p>
            <a:pPr algn="ctr"/>
            <a:r>
              <a:rPr lang="en-IN" dirty="0"/>
              <a:t>Response</a:t>
            </a:r>
          </a:p>
        </p:txBody>
      </p:sp>
    </p:spTree>
    <p:extLst>
      <p:ext uri="{BB962C8B-B14F-4D97-AF65-F5344CB8AC3E}">
        <p14:creationId xmlns:p14="http://schemas.microsoft.com/office/powerpoint/2010/main" val="260466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CBAD21-80CD-0B0D-75DB-A502CFDC8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4F613F5C-AC84-67E7-FE82-EFEFC7127D7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4FFFD14-FD35-B8DD-3246-EA7848EBB012}"/>
              </a:ext>
            </a:extLst>
          </p:cNvPr>
          <p:cNvSpPr txBox="1"/>
          <p:nvPr/>
        </p:nvSpPr>
        <p:spPr>
          <a:xfrm>
            <a:off x="4257131" y="1269220"/>
            <a:ext cx="3542268" cy="369332"/>
          </a:xfrm>
          <a:prstGeom prst="rect">
            <a:avLst/>
          </a:prstGeom>
          <a:noFill/>
        </p:spPr>
        <p:txBody>
          <a:bodyPr wrap="square" rtlCol="0">
            <a:spAutoFit/>
          </a:bodyPr>
          <a:lstStyle/>
          <a:p>
            <a:pPr algn="ctr"/>
            <a:r>
              <a:rPr lang="en-IN" b="1" dirty="0"/>
              <a:t>Registration</a:t>
            </a:r>
          </a:p>
        </p:txBody>
      </p:sp>
      <p:sp>
        <p:nvSpPr>
          <p:cNvPr id="8" name="TextBox 7">
            <a:extLst>
              <a:ext uri="{FF2B5EF4-FFF2-40B4-BE49-F238E27FC236}">
                <a16:creationId xmlns:a16="http://schemas.microsoft.com/office/drawing/2014/main" id="{6E2812D4-85EC-A705-EAD3-173DC6A7B5FF}"/>
              </a:ext>
            </a:extLst>
          </p:cNvPr>
          <p:cNvSpPr txBox="1"/>
          <p:nvPr/>
        </p:nvSpPr>
        <p:spPr>
          <a:xfrm>
            <a:off x="988999" y="567278"/>
            <a:ext cx="3542268" cy="523220"/>
          </a:xfrm>
          <a:prstGeom prst="rect">
            <a:avLst/>
          </a:prstGeom>
          <a:noFill/>
        </p:spPr>
        <p:txBody>
          <a:bodyPr wrap="square" rtlCol="0">
            <a:spAutoFit/>
          </a:bodyPr>
          <a:lstStyle/>
          <a:p>
            <a:pPr algn="ctr"/>
            <a:r>
              <a:rPr lang="en-IN" sz="2800" b="1" dirty="0"/>
              <a:t>Patient Module :-</a:t>
            </a:r>
            <a:endParaRPr lang="en-IN" b="1" dirty="0"/>
          </a:p>
        </p:txBody>
      </p:sp>
      <p:pic>
        <p:nvPicPr>
          <p:cNvPr id="9" name="Picture 8">
            <a:extLst>
              <a:ext uri="{FF2B5EF4-FFF2-40B4-BE49-F238E27FC236}">
                <a16:creationId xmlns:a16="http://schemas.microsoft.com/office/drawing/2014/main" id="{E5995D05-886D-4071-AC56-8757BE8AF4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333" y="1638552"/>
            <a:ext cx="9567333" cy="5024715"/>
          </a:xfrm>
          <a:prstGeom prst="rect">
            <a:avLst/>
          </a:prstGeom>
          <a:ln>
            <a:solidFill>
              <a:schemeClr val="bg1"/>
            </a:solidFill>
          </a:ln>
        </p:spPr>
      </p:pic>
    </p:spTree>
    <p:extLst>
      <p:ext uri="{BB962C8B-B14F-4D97-AF65-F5344CB8AC3E}">
        <p14:creationId xmlns:p14="http://schemas.microsoft.com/office/powerpoint/2010/main" val="394966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7E6E5-17BA-03EB-236B-C688903F8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9D725CF7-DB46-860B-6D9F-6AFED1840518}"/>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7746C48-94F0-209C-8A21-79C2949C2BDA}"/>
              </a:ext>
            </a:extLst>
          </p:cNvPr>
          <p:cNvSpPr txBox="1"/>
          <p:nvPr/>
        </p:nvSpPr>
        <p:spPr>
          <a:xfrm>
            <a:off x="4324865" y="718887"/>
            <a:ext cx="3542268" cy="369332"/>
          </a:xfrm>
          <a:prstGeom prst="rect">
            <a:avLst/>
          </a:prstGeom>
          <a:noFill/>
        </p:spPr>
        <p:txBody>
          <a:bodyPr wrap="square" rtlCol="0">
            <a:spAutoFit/>
          </a:bodyPr>
          <a:lstStyle/>
          <a:p>
            <a:pPr algn="ctr"/>
            <a:r>
              <a:rPr lang="en-IN" b="1" dirty="0"/>
              <a:t>Login</a:t>
            </a:r>
          </a:p>
        </p:txBody>
      </p:sp>
      <p:pic>
        <p:nvPicPr>
          <p:cNvPr id="8" name="Picture 7">
            <a:extLst>
              <a:ext uri="{FF2B5EF4-FFF2-40B4-BE49-F238E27FC236}">
                <a16:creationId xmlns:a16="http://schemas.microsoft.com/office/drawing/2014/main" id="{E5662118-DFDF-9AD4-A53D-AAEE27F30E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5"/>
            <a:ext cx="9304930" cy="5603423"/>
          </a:xfrm>
          <a:prstGeom prst="rect">
            <a:avLst/>
          </a:prstGeom>
          <a:ln>
            <a:solidFill>
              <a:schemeClr val="bg1"/>
            </a:solidFill>
          </a:ln>
        </p:spPr>
      </p:pic>
    </p:spTree>
    <p:extLst>
      <p:ext uri="{BB962C8B-B14F-4D97-AF65-F5344CB8AC3E}">
        <p14:creationId xmlns:p14="http://schemas.microsoft.com/office/powerpoint/2010/main" val="3799790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C34C4-5D84-A48C-0D76-D7C9D3E8C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9C9B0447-E40F-EAA9-FF35-6EF185C1B7D4}"/>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17E45D2-7642-FB19-8730-BF1B7DDC3B59}"/>
              </a:ext>
            </a:extLst>
          </p:cNvPr>
          <p:cNvSpPr txBox="1"/>
          <p:nvPr/>
        </p:nvSpPr>
        <p:spPr>
          <a:xfrm>
            <a:off x="4324865" y="718887"/>
            <a:ext cx="3542268" cy="369332"/>
          </a:xfrm>
          <a:prstGeom prst="rect">
            <a:avLst/>
          </a:prstGeom>
          <a:noFill/>
        </p:spPr>
        <p:txBody>
          <a:bodyPr wrap="square" rtlCol="0">
            <a:spAutoFit/>
          </a:bodyPr>
          <a:lstStyle/>
          <a:p>
            <a:pPr algn="ctr"/>
            <a:r>
              <a:rPr lang="en-IN" b="1" dirty="0"/>
              <a:t>Home</a:t>
            </a:r>
          </a:p>
        </p:txBody>
      </p:sp>
      <p:pic>
        <p:nvPicPr>
          <p:cNvPr id="8" name="Picture 7">
            <a:extLst>
              <a:ext uri="{FF2B5EF4-FFF2-40B4-BE49-F238E27FC236}">
                <a16:creationId xmlns:a16="http://schemas.microsoft.com/office/drawing/2014/main" id="{753351AA-6A32-5A44-8769-E78C34392D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5"/>
            <a:ext cx="9304930" cy="5603423"/>
          </a:xfrm>
          <a:prstGeom prst="rect">
            <a:avLst/>
          </a:prstGeom>
          <a:ln>
            <a:solidFill>
              <a:schemeClr val="bg1"/>
            </a:solidFill>
          </a:ln>
        </p:spPr>
      </p:pic>
    </p:spTree>
    <p:extLst>
      <p:ext uri="{BB962C8B-B14F-4D97-AF65-F5344CB8AC3E}">
        <p14:creationId xmlns:p14="http://schemas.microsoft.com/office/powerpoint/2010/main" val="2455926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9C152-CBD7-94F1-F75C-EB5D91FF0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25708A7B-5778-C008-D954-AD58E0D5D6A1}"/>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D76F28E-A136-D813-7E34-00D3BC69BEA8}"/>
              </a:ext>
            </a:extLst>
          </p:cNvPr>
          <p:cNvSpPr txBox="1"/>
          <p:nvPr/>
        </p:nvSpPr>
        <p:spPr>
          <a:xfrm>
            <a:off x="4324865" y="718887"/>
            <a:ext cx="3542268" cy="369332"/>
          </a:xfrm>
          <a:prstGeom prst="rect">
            <a:avLst/>
          </a:prstGeom>
          <a:noFill/>
        </p:spPr>
        <p:txBody>
          <a:bodyPr wrap="square" rtlCol="0">
            <a:spAutoFit/>
          </a:bodyPr>
          <a:lstStyle/>
          <a:p>
            <a:pPr algn="ctr"/>
            <a:r>
              <a:rPr lang="en-IN" b="1" dirty="0"/>
              <a:t>Show All Doctor</a:t>
            </a:r>
          </a:p>
        </p:txBody>
      </p:sp>
      <p:pic>
        <p:nvPicPr>
          <p:cNvPr id="8" name="Picture 7">
            <a:extLst>
              <a:ext uri="{FF2B5EF4-FFF2-40B4-BE49-F238E27FC236}">
                <a16:creationId xmlns:a16="http://schemas.microsoft.com/office/drawing/2014/main" id="{A49BF31E-CEAD-C0EB-F5EE-51E3BED725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5"/>
            <a:ext cx="9304930" cy="5603423"/>
          </a:xfrm>
          <a:prstGeom prst="rect">
            <a:avLst/>
          </a:prstGeom>
          <a:ln>
            <a:solidFill>
              <a:schemeClr val="bg1"/>
            </a:solidFill>
          </a:ln>
        </p:spPr>
      </p:pic>
    </p:spTree>
    <p:extLst>
      <p:ext uri="{BB962C8B-B14F-4D97-AF65-F5344CB8AC3E}">
        <p14:creationId xmlns:p14="http://schemas.microsoft.com/office/powerpoint/2010/main" val="2886977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229EA-1CC6-293A-A819-63DF99990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8D43E8E6-7306-46A6-D291-A85AEB9B3E8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7FC4F64-5ACD-94BD-0889-C8100168805A}"/>
              </a:ext>
            </a:extLst>
          </p:cNvPr>
          <p:cNvSpPr txBox="1"/>
          <p:nvPr/>
        </p:nvSpPr>
        <p:spPr>
          <a:xfrm>
            <a:off x="4324865" y="718887"/>
            <a:ext cx="3542268" cy="369332"/>
          </a:xfrm>
          <a:prstGeom prst="rect">
            <a:avLst/>
          </a:prstGeom>
          <a:noFill/>
        </p:spPr>
        <p:txBody>
          <a:bodyPr wrap="square" rtlCol="0">
            <a:spAutoFit/>
          </a:bodyPr>
          <a:lstStyle/>
          <a:p>
            <a:pPr algn="ctr"/>
            <a:r>
              <a:rPr lang="en-IN" b="1" dirty="0"/>
              <a:t>Appointment Booking</a:t>
            </a:r>
          </a:p>
        </p:txBody>
      </p:sp>
      <p:pic>
        <p:nvPicPr>
          <p:cNvPr id="8" name="Picture 7">
            <a:extLst>
              <a:ext uri="{FF2B5EF4-FFF2-40B4-BE49-F238E27FC236}">
                <a16:creationId xmlns:a16="http://schemas.microsoft.com/office/drawing/2014/main" id="{8C94C2C7-6392-0A25-71B0-05881CF1D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5" y="1211331"/>
            <a:ext cx="9304930" cy="5541867"/>
          </a:xfrm>
          <a:prstGeom prst="rect">
            <a:avLst/>
          </a:prstGeom>
          <a:ln>
            <a:solidFill>
              <a:schemeClr val="bg1"/>
            </a:solidFill>
          </a:ln>
        </p:spPr>
      </p:pic>
    </p:spTree>
    <p:extLst>
      <p:ext uri="{BB962C8B-B14F-4D97-AF65-F5344CB8AC3E}">
        <p14:creationId xmlns:p14="http://schemas.microsoft.com/office/powerpoint/2010/main" val="116694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5A8E4-ED7D-C145-FF77-B0185BE58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E647ACFF-0041-9940-1ABA-1264C913F1E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F11E1DD-0B6F-5C5C-0EF2-B7489ED72E0C}"/>
              </a:ext>
            </a:extLst>
          </p:cNvPr>
          <p:cNvSpPr txBox="1"/>
          <p:nvPr/>
        </p:nvSpPr>
        <p:spPr>
          <a:xfrm>
            <a:off x="4324865" y="718887"/>
            <a:ext cx="3542268" cy="369332"/>
          </a:xfrm>
          <a:prstGeom prst="rect">
            <a:avLst/>
          </a:prstGeom>
          <a:noFill/>
        </p:spPr>
        <p:txBody>
          <a:bodyPr wrap="square" rtlCol="0">
            <a:spAutoFit/>
          </a:bodyPr>
          <a:lstStyle/>
          <a:p>
            <a:pPr algn="ctr"/>
            <a:r>
              <a:rPr lang="en-IN" b="1" dirty="0"/>
              <a:t>Appointment Booked Successfully</a:t>
            </a:r>
          </a:p>
        </p:txBody>
      </p:sp>
      <p:pic>
        <p:nvPicPr>
          <p:cNvPr id="8" name="Picture 7">
            <a:extLst>
              <a:ext uri="{FF2B5EF4-FFF2-40B4-BE49-F238E27FC236}">
                <a16:creationId xmlns:a16="http://schemas.microsoft.com/office/drawing/2014/main" id="{F44DFCAE-BFD6-B508-9D48-CE4247DB89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211332"/>
            <a:ext cx="9304930" cy="5541866"/>
          </a:xfrm>
          <a:prstGeom prst="rect">
            <a:avLst/>
          </a:prstGeom>
          <a:ln>
            <a:solidFill>
              <a:schemeClr val="bg1"/>
            </a:solidFill>
          </a:ln>
        </p:spPr>
      </p:pic>
    </p:spTree>
    <p:extLst>
      <p:ext uri="{BB962C8B-B14F-4D97-AF65-F5344CB8AC3E}">
        <p14:creationId xmlns:p14="http://schemas.microsoft.com/office/powerpoint/2010/main" val="2422311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C74F5-8722-EC00-1F49-CAF25F33D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4FBF4EB0-4411-0D08-4490-C45B3557343C}"/>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EB0F04-1855-15BD-C06B-CE0953ECB2D4}"/>
              </a:ext>
            </a:extLst>
          </p:cNvPr>
          <p:cNvSpPr txBox="1"/>
          <p:nvPr/>
        </p:nvSpPr>
        <p:spPr>
          <a:xfrm>
            <a:off x="4324865" y="718887"/>
            <a:ext cx="3542268" cy="369332"/>
          </a:xfrm>
          <a:prstGeom prst="rect">
            <a:avLst/>
          </a:prstGeom>
          <a:noFill/>
        </p:spPr>
        <p:txBody>
          <a:bodyPr wrap="square" rtlCol="0">
            <a:spAutoFit/>
          </a:bodyPr>
          <a:lstStyle/>
          <a:p>
            <a:pPr algn="ctr"/>
            <a:r>
              <a:rPr lang="en-IN" b="1" dirty="0"/>
              <a:t>My Appointments</a:t>
            </a:r>
          </a:p>
        </p:txBody>
      </p:sp>
      <p:pic>
        <p:nvPicPr>
          <p:cNvPr id="8" name="Picture 7">
            <a:extLst>
              <a:ext uri="{FF2B5EF4-FFF2-40B4-BE49-F238E27FC236}">
                <a16:creationId xmlns:a16="http://schemas.microsoft.com/office/drawing/2014/main" id="{B2BD4CD4-0452-127D-8E24-146AB398E0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219799"/>
            <a:ext cx="9304930" cy="5541866"/>
          </a:xfrm>
          <a:prstGeom prst="rect">
            <a:avLst/>
          </a:prstGeom>
          <a:ln>
            <a:solidFill>
              <a:schemeClr val="bg1"/>
            </a:solidFill>
          </a:ln>
        </p:spPr>
      </p:pic>
    </p:spTree>
    <p:extLst>
      <p:ext uri="{BB962C8B-B14F-4D97-AF65-F5344CB8AC3E}">
        <p14:creationId xmlns:p14="http://schemas.microsoft.com/office/powerpoint/2010/main" val="2497216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9A364-C228-41BD-C3AD-32569D622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9A0CE544-525F-C8F8-720D-DC00414C550C}"/>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A7B4629-FE1D-4B12-193F-644CB7561763}"/>
              </a:ext>
            </a:extLst>
          </p:cNvPr>
          <p:cNvSpPr txBox="1"/>
          <p:nvPr/>
        </p:nvSpPr>
        <p:spPr>
          <a:xfrm>
            <a:off x="4324865" y="718887"/>
            <a:ext cx="3542268" cy="369332"/>
          </a:xfrm>
          <a:prstGeom prst="rect">
            <a:avLst/>
          </a:prstGeom>
          <a:noFill/>
        </p:spPr>
        <p:txBody>
          <a:bodyPr wrap="square" rtlCol="0">
            <a:spAutoFit/>
          </a:bodyPr>
          <a:lstStyle/>
          <a:p>
            <a:pPr algn="ctr"/>
            <a:r>
              <a:rPr lang="en-IN" b="1"/>
              <a:t>Appointments Report</a:t>
            </a:r>
            <a:endParaRPr lang="en-IN" b="1" dirty="0"/>
          </a:p>
        </p:txBody>
      </p:sp>
      <p:pic>
        <p:nvPicPr>
          <p:cNvPr id="15" name="Picture 14">
            <a:extLst>
              <a:ext uri="{FF2B5EF4-FFF2-40B4-BE49-F238E27FC236}">
                <a16:creationId xmlns:a16="http://schemas.microsoft.com/office/drawing/2014/main" id="{E46116C4-081B-4BD9-FCDA-D4F1E17CDE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211331"/>
            <a:ext cx="9304930" cy="5541866"/>
          </a:xfrm>
          <a:prstGeom prst="rect">
            <a:avLst/>
          </a:prstGeom>
          <a:ln>
            <a:solidFill>
              <a:schemeClr val="bg1"/>
            </a:solidFill>
          </a:ln>
        </p:spPr>
      </p:pic>
    </p:spTree>
    <p:extLst>
      <p:ext uri="{BB962C8B-B14F-4D97-AF65-F5344CB8AC3E}">
        <p14:creationId xmlns:p14="http://schemas.microsoft.com/office/powerpoint/2010/main" val="3062466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D98548-0D4E-0CF5-A3C1-1951FC1A6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0C79E6B1-E622-C1D3-B553-F7DA412A690F}"/>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3A8A698-E959-3F0E-D21E-3E5B1E0F3D27}"/>
              </a:ext>
            </a:extLst>
          </p:cNvPr>
          <p:cNvSpPr txBox="1"/>
          <p:nvPr/>
        </p:nvSpPr>
        <p:spPr>
          <a:xfrm>
            <a:off x="4324865" y="718887"/>
            <a:ext cx="3542268" cy="369332"/>
          </a:xfrm>
          <a:prstGeom prst="rect">
            <a:avLst/>
          </a:prstGeom>
          <a:noFill/>
        </p:spPr>
        <p:txBody>
          <a:bodyPr wrap="square" rtlCol="0">
            <a:spAutoFit/>
          </a:bodyPr>
          <a:lstStyle/>
          <a:p>
            <a:pPr algn="ctr"/>
            <a:r>
              <a:rPr lang="en-IN" b="1" dirty="0"/>
              <a:t>Setting</a:t>
            </a:r>
          </a:p>
        </p:txBody>
      </p:sp>
      <p:pic>
        <p:nvPicPr>
          <p:cNvPr id="8" name="Picture 7">
            <a:extLst>
              <a:ext uri="{FF2B5EF4-FFF2-40B4-BE49-F238E27FC236}">
                <a16:creationId xmlns:a16="http://schemas.microsoft.com/office/drawing/2014/main" id="{9A47D472-FD21-46E4-6AF0-28186FFE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219799"/>
            <a:ext cx="9304930" cy="5533399"/>
          </a:xfrm>
          <a:prstGeom prst="rect">
            <a:avLst/>
          </a:prstGeom>
          <a:ln>
            <a:solidFill>
              <a:schemeClr val="bg1"/>
            </a:solidFill>
          </a:ln>
        </p:spPr>
      </p:pic>
    </p:spTree>
    <p:extLst>
      <p:ext uri="{BB962C8B-B14F-4D97-AF65-F5344CB8AC3E}">
        <p14:creationId xmlns:p14="http://schemas.microsoft.com/office/powerpoint/2010/main" val="4108895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DDC050-FC64-2933-4A3F-97760FBF5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B93D9C30-9725-FC7F-CC95-914197AC8A93}"/>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F97CC71-D2CB-4D8D-3022-79CE6B28AA75}"/>
              </a:ext>
            </a:extLst>
          </p:cNvPr>
          <p:cNvSpPr txBox="1"/>
          <p:nvPr/>
        </p:nvSpPr>
        <p:spPr>
          <a:xfrm>
            <a:off x="4324865" y="718887"/>
            <a:ext cx="3542268" cy="369332"/>
          </a:xfrm>
          <a:prstGeom prst="rect">
            <a:avLst/>
          </a:prstGeom>
          <a:noFill/>
        </p:spPr>
        <p:txBody>
          <a:bodyPr wrap="square" rtlCol="0">
            <a:spAutoFit/>
          </a:bodyPr>
          <a:lstStyle/>
          <a:p>
            <a:pPr algn="ctr"/>
            <a:r>
              <a:rPr lang="en-IN" b="1" dirty="0"/>
              <a:t>Edit Account Details</a:t>
            </a:r>
          </a:p>
        </p:txBody>
      </p:sp>
      <p:pic>
        <p:nvPicPr>
          <p:cNvPr id="8" name="Picture 7">
            <a:extLst>
              <a:ext uri="{FF2B5EF4-FFF2-40B4-BE49-F238E27FC236}">
                <a16:creationId xmlns:a16="http://schemas.microsoft.com/office/drawing/2014/main" id="{9B06F46C-2CBE-7B0E-3849-95F40047C6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219799"/>
            <a:ext cx="9304930" cy="5533399"/>
          </a:xfrm>
          <a:prstGeom prst="rect">
            <a:avLst/>
          </a:prstGeom>
          <a:ln>
            <a:solidFill>
              <a:schemeClr val="bg1"/>
            </a:solidFill>
          </a:ln>
        </p:spPr>
      </p:pic>
    </p:spTree>
    <p:extLst>
      <p:ext uri="{BB962C8B-B14F-4D97-AF65-F5344CB8AC3E}">
        <p14:creationId xmlns:p14="http://schemas.microsoft.com/office/powerpoint/2010/main" val="257516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72ED7C-BDF8-7A52-E900-EBD04ECBB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B2BFE1F2-713B-3F44-517A-01732C7F698F}"/>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207527B-CB73-AC2D-7846-97B3DD7ED673}"/>
              </a:ext>
            </a:extLst>
          </p:cNvPr>
          <p:cNvSpPr txBox="1"/>
          <p:nvPr/>
        </p:nvSpPr>
        <p:spPr>
          <a:xfrm>
            <a:off x="1388532" y="668079"/>
            <a:ext cx="4148667" cy="430887"/>
          </a:xfrm>
          <a:prstGeom prst="rect">
            <a:avLst/>
          </a:prstGeom>
          <a:noFill/>
        </p:spPr>
        <p:txBody>
          <a:bodyPr wrap="square" rtlCol="0">
            <a:spAutoFit/>
          </a:bodyPr>
          <a:lstStyle/>
          <a:p>
            <a:r>
              <a:rPr lang="en-IN" sz="2200" b="1" dirty="0"/>
              <a:t>First Level DFD :- Level-1 (ADMIN)</a:t>
            </a:r>
            <a:r>
              <a:rPr lang="en-IN" sz="2000" b="1" dirty="0"/>
              <a:t> </a:t>
            </a:r>
            <a:endParaRPr lang="en-IN" b="1" dirty="0"/>
          </a:p>
        </p:txBody>
      </p:sp>
      <p:sp>
        <p:nvSpPr>
          <p:cNvPr id="7" name="Rectangle 6">
            <a:extLst>
              <a:ext uri="{FF2B5EF4-FFF2-40B4-BE49-F238E27FC236}">
                <a16:creationId xmlns:a16="http://schemas.microsoft.com/office/drawing/2014/main" id="{8B1DB83C-CA33-B055-0424-80A791B10315}"/>
              </a:ext>
            </a:extLst>
          </p:cNvPr>
          <p:cNvSpPr/>
          <p:nvPr/>
        </p:nvSpPr>
        <p:spPr>
          <a:xfrm>
            <a:off x="5003799" y="1557856"/>
            <a:ext cx="1930400" cy="728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lgn="ctr"/>
            <a:endParaRPr lang="en-IN" dirty="0"/>
          </a:p>
        </p:txBody>
      </p:sp>
      <p:sp>
        <p:nvSpPr>
          <p:cNvPr id="8" name="TextBox 7">
            <a:extLst>
              <a:ext uri="{FF2B5EF4-FFF2-40B4-BE49-F238E27FC236}">
                <a16:creationId xmlns:a16="http://schemas.microsoft.com/office/drawing/2014/main" id="{BC065E73-A858-B4A7-94DA-2B60A8440474}"/>
              </a:ext>
            </a:extLst>
          </p:cNvPr>
          <p:cNvSpPr txBox="1"/>
          <p:nvPr/>
        </p:nvSpPr>
        <p:spPr>
          <a:xfrm>
            <a:off x="5126565" y="1737243"/>
            <a:ext cx="1684867" cy="400110"/>
          </a:xfrm>
          <a:prstGeom prst="rect">
            <a:avLst/>
          </a:prstGeom>
          <a:noFill/>
        </p:spPr>
        <p:txBody>
          <a:bodyPr wrap="square" rtlCol="0">
            <a:spAutoFit/>
          </a:bodyPr>
          <a:lstStyle/>
          <a:p>
            <a:pPr algn="ctr"/>
            <a:r>
              <a:rPr lang="en-IN" sz="2000" dirty="0">
                <a:solidFill>
                  <a:schemeClr val="bg1"/>
                </a:solidFill>
              </a:rPr>
              <a:t>ADMIN</a:t>
            </a:r>
            <a:endParaRPr lang="en-IN" dirty="0">
              <a:solidFill>
                <a:schemeClr val="bg1"/>
              </a:solidFill>
            </a:endParaRPr>
          </a:p>
        </p:txBody>
      </p:sp>
      <p:cxnSp>
        <p:nvCxnSpPr>
          <p:cNvPr id="10" name="Connector: Elbow 9">
            <a:extLst>
              <a:ext uri="{FF2B5EF4-FFF2-40B4-BE49-F238E27FC236}">
                <a16:creationId xmlns:a16="http://schemas.microsoft.com/office/drawing/2014/main" id="{088E92D8-1877-43B6-59CD-0CC9FFF305A2}"/>
              </a:ext>
            </a:extLst>
          </p:cNvPr>
          <p:cNvCxnSpPr>
            <a:cxnSpLocks/>
          </p:cNvCxnSpPr>
          <p:nvPr/>
        </p:nvCxnSpPr>
        <p:spPr>
          <a:xfrm rot="10800000" flipV="1">
            <a:off x="914402" y="1667958"/>
            <a:ext cx="3913714" cy="1947299"/>
          </a:xfrm>
          <a:prstGeom prst="bentConnector3">
            <a:avLst>
              <a:gd name="adj1" fmla="val 99756"/>
            </a:avLst>
          </a:prstGeom>
          <a:ln>
            <a:tailEnd type="triangle"/>
          </a:ln>
        </p:spPr>
        <p:style>
          <a:lnRef idx="2">
            <a:schemeClr val="dk1"/>
          </a:lnRef>
          <a:fillRef idx="0">
            <a:schemeClr val="dk1"/>
          </a:fillRef>
          <a:effectRef idx="1">
            <a:schemeClr val="dk1"/>
          </a:effectRef>
          <a:fontRef idx="minor">
            <a:schemeClr val="tx1"/>
          </a:fontRef>
        </p:style>
      </p:cxnSp>
      <p:sp>
        <p:nvSpPr>
          <p:cNvPr id="13" name="Oval 12">
            <a:extLst>
              <a:ext uri="{FF2B5EF4-FFF2-40B4-BE49-F238E27FC236}">
                <a16:creationId xmlns:a16="http://schemas.microsoft.com/office/drawing/2014/main" id="{98037410-3CA1-67AD-E142-65D60B36FA7E}"/>
              </a:ext>
            </a:extLst>
          </p:cNvPr>
          <p:cNvSpPr/>
          <p:nvPr/>
        </p:nvSpPr>
        <p:spPr>
          <a:xfrm>
            <a:off x="517499" y="3697751"/>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id="{BFB2C802-1D25-95F4-82BD-A14D43778D55}"/>
              </a:ext>
            </a:extLst>
          </p:cNvPr>
          <p:cNvSpPr/>
          <p:nvPr/>
        </p:nvSpPr>
        <p:spPr>
          <a:xfrm>
            <a:off x="2196416" y="3691460"/>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AF7CADBF-C452-E2DD-8AE2-9BE39AE8AAAE}"/>
              </a:ext>
            </a:extLst>
          </p:cNvPr>
          <p:cNvSpPr/>
          <p:nvPr/>
        </p:nvSpPr>
        <p:spPr>
          <a:xfrm>
            <a:off x="3873604" y="3691460"/>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BB14B4F8-2481-60A5-304B-9051F1722BD7}"/>
              </a:ext>
            </a:extLst>
          </p:cNvPr>
          <p:cNvSpPr/>
          <p:nvPr/>
        </p:nvSpPr>
        <p:spPr>
          <a:xfrm>
            <a:off x="9035657" y="3695581"/>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249DE7B5-F365-E5A4-7694-4E32648483B4}"/>
              </a:ext>
            </a:extLst>
          </p:cNvPr>
          <p:cNvSpPr/>
          <p:nvPr/>
        </p:nvSpPr>
        <p:spPr>
          <a:xfrm>
            <a:off x="5594288" y="3695581"/>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692C50B6-10F1-2B05-9EAA-BF59CD11B8EB}"/>
              </a:ext>
            </a:extLst>
          </p:cNvPr>
          <p:cNvSpPr/>
          <p:nvPr/>
        </p:nvSpPr>
        <p:spPr>
          <a:xfrm>
            <a:off x="7260887" y="3736618"/>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Oval 21">
            <a:extLst>
              <a:ext uri="{FF2B5EF4-FFF2-40B4-BE49-F238E27FC236}">
                <a16:creationId xmlns:a16="http://schemas.microsoft.com/office/drawing/2014/main" id="{8B3E2699-5882-AA29-997A-5F01FF2FBE89}"/>
              </a:ext>
            </a:extLst>
          </p:cNvPr>
          <p:cNvSpPr/>
          <p:nvPr/>
        </p:nvSpPr>
        <p:spPr>
          <a:xfrm>
            <a:off x="10686250" y="3691460"/>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2" name="Connector: Elbow 31">
            <a:extLst>
              <a:ext uri="{FF2B5EF4-FFF2-40B4-BE49-F238E27FC236}">
                <a16:creationId xmlns:a16="http://schemas.microsoft.com/office/drawing/2014/main" id="{47FDA89A-40E1-CAB0-25E7-DCDECA880F4B}"/>
              </a:ext>
            </a:extLst>
          </p:cNvPr>
          <p:cNvCxnSpPr>
            <a:cxnSpLocks/>
          </p:cNvCxnSpPr>
          <p:nvPr/>
        </p:nvCxnSpPr>
        <p:spPr>
          <a:xfrm flipV="1">
            <a:off x="1117316" y="1828794"/>
            <a:ext cx="3801817" cy="1786464"/>
          </a:xfrm>
          <a:prstGeom prst="bentConnector3">
            <a:avLst>
              <a:gd name="adj1" fmla="val 115"/>
            </a:avLst>
          </a:prstGeom>
          <a:ln>
            <a:tailEnd type="triangle"/>
          </a:ln>
        </p:spPr>
        <p:style>
          <a:lnRef idx="2">
            <a:schemeClr val="dk1"/>
          </a:lnRef>
          <a:fillRef idx="0">
            <a:schemeClr val="dk1"/>
          </a:fillRef>
          <a:effectRef idx="1">
            <a:schemeClr val="dk1"/>
          </a:effectRef>
          <a:fontRef idx="minor">
            <a:schemeClr val="tx1"/>
          </a:fontRef>
        </p:style>
      </p:cxnSp>
      <p:cxnSp>
        <p:nvCxnSpPr>
          <p:cNvPr id="45" name="Connector: Elbow 44">
            <a:extLst>
              <a:ext uri="{FF2B5EF4-FFF2-40B4-BE49-F238E27FC236}">
                <a16:creationId xmlns:a16="http://schemas.microsoft.com/office/drawing/2014/main" id="{DF00DE2F-645D-88EB-D836-BD6C1E4A3867}"/>
              </a:ext>
            </a:extLst>
          </p:cNvPr>
          <p:cNvCxnSpPr>
            <a:cxnSpLocks/>
          </p:cNvCxnSpPr>
          <p:nvPr/>
        </p:nvCxnSpPr>
        <p:spPr>
          <a:xfrm rot="10800000" flipV="1">
            <a:off x="2642633" y="2057392"/>
            <a:ext cx="2276501" cy="1557866"/>
          </a:xfrm>
          <a:prstGeom prst="bentConnector3">
            <a:avLst>
              <a:gd name="adj1" fmla="val 99837"/>
            </a:avLst>
          </a:prstGeom>
          <a:ln>
            <a:tailEnd type="triangle"/>
          </a:ln>
        </p:spPr>
        <p:style>
          <a:lnRef idx="2">
            <a:schemeClr val="dk1"/>
          </a:lnRef>
          <a:fillRef idx="0">
            <a:schemeClr val="dk1"/>
          </a:fillRef>
          <a:effectRef idx="1">
            <a:schemeClr val="dk1"/>
          </a:effectRef>
          <a:fontRef idx="minor">
            <a:schemeClr val="tx1"/>
          </a:fontRef>
        </p:style>
      </p:cxnSp>
      <p:cxnSp>
        <p:nvCxnSpPr>
          <p:cNvPr id="50" name="Connector: Elbow 49">
            <a:extLst>
              <a:ext uri="{FF2B5EF4-FFF2-40B4-BE49-F238E27FC236}">
                <a16:creationId xmlns:a16="http://schemas.microsoft.com/office/drawing/2014/main" id="{55853A0F-DCC1-6B09-F370-264F93A7DCD2}"/>
              </a:ext>
            </a:extLst>
          </p:cNvPr>
          <p:cNvCxnSpPr>
            <a:cxnSpLocks/>
          </p:cNvCxnSpPr>
          <p:nvPr/>
        </p:nvCxnSpPr>
        <p:spPr>
          <a:xfrm flipV="1">
            <a:off x="2819400" y="2285962"/>
            <a:ext cx="2099733" cy="1329296"/>
          </a:xfrm>
          <a:prstGeom prst="bentConnector3">
            <a:avLst>
              <a:gd name="adj1" fmla="val 403"/>
            </a:avLst>
          </a:prstGeom>
          <a:ln>
            <a:tailEnd type="triangle"/>
          </a:ln>
        </p:spPr>
        <p:style>
          <a:lnRef idx="2">
            <a:schemeClr val="dk1"/>
          </a:lnRef>
          <a:fillRef idx="0">
            <a:schemeClr val="dk1"/>
          </a:fillRef>
          <a:effectRef idx="1">
            <a:schemeClr val="dk1"/>
          </a:effectRef>
          <a:fontRef idx="minor">
            <a:schemeClr val="tx1"/>
          </a:fontRef>
        </p:style>
      </p:cxnSp>
      <p:cxnSp>
        <p:nvCxnSpPr>
          <p:cNvPr id="61" name="Connector: Elbow 60">
            <a:extLst>
              <a:ext uri="{FF2B5EF4-FFF2-40B4-BE49-F238E27FC236}">
                <a16:creationId xmlns:a16="http://schemas.microsoft.com/office/drawing/2014/main" id="{5739325D-17CE-0773-DBE7-A75AAAF475B0}"/>
              </a:ext>
            </a:extLst>
          </p:cNvPr>
          <p:cNvCxnSpPr>
            <a:cxnSpLocks/>
          </p:cNvCxnSpPr>
          <p:nvPr/>
        </p:nvCxnSpPr>
        <p:spPr>
          <a:xfrm rot="5400000">
            <a:off x="4148652" y="2489177"/>
            <a:ext cx="1329296" cy="92286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4" name="Connector: Elbow 63">
            <a:extLst>
              <a:ext uri="{FF2B5EF4-FFF2-40B4-BE49-F238E27FC236}">
                <a16:creationId xmlns:a16="http://schemas.microsoft.com/office/drawing/2014/main" id="{C01AE830-C7F8-EAED-6B96-809B46AAC4D0}"/>
              </a:ext>
            </a:extLst>
          </p:cNvPr>
          <p:cNvCxnSpPr>
            <a:cxnSpLocks/>
          </p:cNvCxnSpPr>
          <p:nvPr/>
        </p:nvCxnSpPr>
        <p:spPr>
          <a:xfrm rot="5400000" flipH="1" flipV="1">
            <a:off x="4326453" y="2480708"/>
            <a:ext cx="1329296" cy="939804"/>
          </a:xfrm>
          <a:prstGeom prst="bentConnector3">
            <a:avLst>
              <a:gd name="adj1" fmla="val 35988"/>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0EDEB8F1-11BE-4FFB-E609-858EA561145D}"/>
              </a:ext>
            </a:extLst>
          </p:cNvPr>
          <p:cNvCxnSpPr/>
          <p:nvPr/>
        </p:nvCxnSpPr>
        <p:spPr>
          <a:xfrm>
            <a:off x="6036733" y="2396060"/>
            <a:ext cx="0" cy="12699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3807CF27-C013-A764-C449-A26F91329307}"/>
              </a:ext>
            </a:extLst>
          </p:cNvPr>
          <p:cNvCxnSpPr>
            <a:cxnSpLocks/>
          </p:cNvCxnSpPr>
          <p:nvPr/>
        </p:nvCxnSpPr>
        <p:spPr>
          <a:xfrm flipV="1">
            <a:off x="6214533" y="2370660"/>
            <a:ext cx="0" cy="1244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3" name="Connector: Elbow 72">
            <a:extLst>
              <a:ext uri="{FF2B5EF4-FFF2-40B4-BE49-F238E27FC236}">
                <a16:creationId xmlns:a16="http://schemas.microsoft.com/office/drawing/2014/main" id="{36D1E2D1-B3DB-B037-7376-D9AD5B1EE05C}"/>
              </a:ext>
            </a:extLst>
          </p:cNvPr>
          <p:cNvCxnSpPr>
            <a:cxnSpLocks/>
          </p:cNvCxnSpPr>
          <p:nvPr/>
        </p:nvCxnSpPr>
        <p:spPr>
          <a:xfrm rot="16200000" flipH="1">
            <a:off x="6529373" y="2423033"/>
            <a:ext cx="1219198" cy="1165252"/>
          </a:xfrm>
          <a:prstGeom prst="bentConnector3">
            <a:avLst>
              <a:gd name="adj1" fmla="val 51389"/>
            </a:avLst>
          </a:prstGeom>
          <a:ln>
            <a:tailEnd type="triangle"/>
          </a:ln>
        </p:spPr>
        <p:style>
          <a:lnRef idx="2">
            <a:schemeClr val="dk1"/>
          </a:lnRef>
          <a:fillRef idx="0">
            <a:schemeClr val="dk1"/>
          </a:fillRef>
          <a:effectRef idx="1">
            <a:schemeClr val="dk1"/>
          </a:effectRef>
          <a:fontRef idx="minor">
            <a:schemeClr val="tx1"/>
          </a:fontRef>
        </p:style>
      </p:cxnSp>
      <p:cxnSp>
        <p:nvCxnSpPr>
          <p:cNvPr id="74" name="Connector: Elbow 73">
            <a:extLst>
              <a:ext uri="{FF2B5EF4-FFF2-40B4-BE49-F238E27FC236}">
                <a16:creationId xmlns:a16="http://schemas.microsoft.com/office/drawing/2014/main" id="{46AC609A-A460-E693-AEBE-6886B85C6808}"/>
              </a:ext>
            </a:extLst>
          </p:cNvPr>
          <p:cNvCxnSpPr>
            <a:cxnSpLocks/>
          </p:cNvCxnSpPr>
          <p:nvPr/>
        </p:nvCxnSpPr>
        <p:spPr>
          <a:xfrm rot="16200000" flipV="1">
            <a:off x="6701366" y="2425693"/>
            <a:ext cx="1219198" cy="1159931"/>
          </a:xfrm>
          <a:prstGeom prst="bentConnector3">
            <a:avLst>
              <a:gd name="adj1" fmla="val 63194"/>
            </a:avLst>
          </a:prstGeom>
          <a:ln>
            <a:tailEnd type="triangle"/>
          </a:ln>
        </p:spPr>
        <p:style>
          <a:lnRef idx="2">
            <a:schemeClr val="dk1"/>
          </a:lnRef>
          <a:fillRef idx="0">
            <a:schemeClr val="dk1"/>
          </a:fillRef>
          <a:effectRef idx="1">
            <a:schemeClr val="dk1"/>
          </a:effectRef>
          <a:fontRef idx="minor">
            <a:schemeClr val="tx1"/>
          </a:fontRef>
        </p:style>
      </p:cxnSp>
      <p:cxnSp>
        <p:nvCxnSpPr>
          <p:cNvPr id="81" name="Connector: Elbow 80">
            <a:extLst>
              <a:ext uri="{FF2B5EF4-FFF2-40B4-BE49-F238E27FC236}">
                <a16:creationId xmlns:a16="http://schemas.microsoft.com/office/drawing/2014/main" id="{6F5256A5-A10B-45D0-0743-8D7CA25F1C9E}"/>
              </a:ext>
            </a:extLst>
          </p:cNvPr>
          <p:cNvCxnSpPr>
            <a:cxnSpLocks/>
          </p:cNvCxnSpPr>
          <p:nvPr/>
        </p:nvCxnSpPr>
        <p:spPr>
          <a:xfrm>
            <a:off x="6997116" y="2213552"/>
            <a:ext cx="2440753" cy="1477905"/>
          </a:xfrm>
          <a:prstGeom prst="bentConnector3">
            <a:avLst>
              <a:gd name="adj1" fmla="val 99605"/>
            </a:avLst>
          </a:prstGeom>
          <a:ln>
            <a:tailEnd type="triangle"/>
          </a:ln>
        </p:spPr>
        <p:style>
          <a:lnRef idx="2">
            <a:schemeClr val="dk1"/>
          </a:lnRef>
          <a:fillRef idx="0">
            <a:schemeClr val="dk1"/>
          </a:fillRef>
          <a:effectRef idx="1">
            <a:schemeClr val="dk1"/>
          </a:effectRef>
          <a:fontRef idx="minor">
            <a:schemeClr val="tx1"/>
          </a:fontRef>
        </p:style>
      </p:cxnSp>
      <p:cxnSp>
        <p:nvCxnSpPr>
          <p:cNvPr id="82" name="Connector: Elbow 81">
            <a:extLst>
              <a:ext uri="{FF2B5EF4-FFF2-40B4-BE49-F238E27FC236}">
                <a16:creationId xmlns:a16="http://schemas.microsoft.com/office/drawing/2014/main" id="{5EFBBDAD-6997-FD67-15BE-579A7A961875}"/>
              </a:ext>
            </a:extLst>
          </p:cNvPr>
          <p:cNvCxnSpPr>
            <a:cxnSpLocks/>
          </p:cNvCxnSpPr>
          <p:nvPr/>
        </p:nvCxnSpPr>
        <p:spPr>
          <a:xfrm rot="10800000">
            <a:off x="7014627" y="2057392"/>
            <a:ext cx="2621759" cy="1557866"/>
          </a:xfrm>
          <a:prstGeom prst="bentConnector3">
            <a:avLst>
              <a:gd name="adj1" fmla="val -55"/>
            </a:avLst>
          </a:prstGeom>
          <a:ln>
            <a:tailEnd type="triangle"/>
          </a:ln>
        </p:spPr>
        <p:style>
          <a:lnRef idx="2">
            <a:schemeClr val="dk1"/>
          </a:lnRef>
          <a:fillRef idx="0">
            <a:schemeClr val="dk1"/>
          </a:fillRef>
          <a:effectRef idx="1">
            <a:schemeClr val="dk1"/>
          </a:effectRef>
          <a:fontRef idx="minor">
            <a:schemeClr val="tx1"/>
          </a:fontRef>
        </p:style>
      </p:cxnSp>
      <p:cxnSp>
        <p:nvCxnSpPr>
          <p:cNvPr id="92" name="Connector: Elbow 91">
            <a:extLst>
              <a:ext uri="{FF2B5EF4-FFF2-40B4-BE49-F238E27FC236}">
                <a16:creationId xmlns:a16="http://schemas.microsoft.com/office/drawing/2014/main" id="{3659E095-545F-E7B7-FC6C-09D02746E46C}"/>
              </a:ext>
            </a:extLst>
          </p:cNvPr>
          <p:cNvCxnSpPr>
            <a:cxnSpLocks/>
          </p:cNvCxnSpPr>
          <p:nvPr/>
        </p:nvCxnSpPr>
        <p:spPr>
          <a:xfrm>
            <a:off x="7056965" y="1828794"/>
            <a:ext cx="4017719" cy="1786462"/>
          </a:xfrm>
          <a:prstGeom prst="bentConnector3">
            <a:avLst>
              <a:gd name="adj1" fmla="val 99733"/>
            </a:avLst>
          </a:prstGeom>
          <a:ln>
            <a:tailEnd type="triangle"/>
          </a:ln>
        </p:spPr>
        <p:style>
          <a:lnRef idx="2">
            <a:schemeClr val="dk1"/>
          </a:lnRef>
          <a:fillRef idx="0">
            <a:schemeClr val="dk1"/>
          </a:fillRef>
          <a:effectRef idx="1">
            <a:schemeClr val="dk1"/>
          </a:effectRef>
          <a:fontRef idx="minor">
            <a:schemeClr val="tx1"/>
          </a:fontRef>
        </p:style>
      </p:cxnSp>
      <p:cxnSp>
        <p:nvCxnSpPr>
          <p:cNvPr id="93" name="Connector: Elbow 92">
            <a:extLst>
              <a:ext uri="{FF2B5EF4-FFF2-40B4-BE49-F238E27FC236}">
                <a16:creationId xmlns:a16="http://schemas.microsoft.com/office/drawing/2014/main" id="{DD2CD335-0275-4A9B-1161-89AB1B4A27B0}"/>
              </a:ext>
            </a:extLst>
          </p:cNvPr>
          <p:cNvCxnSpPr>
            <a:cxnSpLocks/>
          </p:cNvCxnSpPr>
          <p:nvPr/>
        </p:nvCxnSpPr>
        <p:spPr>
          <a:xfrm rot="10800000">
            <a:off x="6986086" y="1667958"/>
            <a:ext cx="4291513" cy="1947300"/>
          </a:xfrm>
          <a:prstGeom prst="bentConnector3">
            <a:avLst>
              <a:gd name="adj1" fmla="val -111"/>
            </a:avLst>
          </a:prstGeom>
          <a:ln>
            <a:tailEnd type="triangle"/>
          </a:ln>
        </p:spPr>
        <p:style>
          <a:lnRef idx="2">
            <a:schemeClr val="dk1"/>
          </a:lnRef>
          <a:fillRef idx="0">
            <a:schemeClr val="dk1"/>
          </a:fillRef>
          <a:effectRef idx="1">
            <a:schemeClr val="dk1"/>
          </a:effectRef>
          <a:fontRef idx="minor">
            <a:schemeClr val="tx1"/>
          </a:fontRef>
        </p:style>
      </p:cxnSp>
      <p:sp>
        <p:nvSpPr>
          <p:cNvPr id="104" name="TextBox 103">
            <a:extLst>
              <a:ext uri="{FF2B5EF4-FFF2-40B4-BE49-F238E27FC236}">
                <a16:creationId xmlns:a16="http://schemas.microsoft.com/office/drawing/2014/main" id="{C2E5D860-F813-BB9D-BE10-34A9ACA81067}"/>
              </a:ext>
            </a:extLst>
          </p:cNvPr>
          <p:cNvSpPr txBox="1"/>
          <p:nvPr/>
        </p:nvSpPr>
        <p:spPr>
          <a:xfrm>
            <a:off x="254864" y="4021919"/>
            <a:ext cx="1684867" cy="615553"/>
          </a:xfrm>
          <a:prstGeom prst="rect">
            <a:avLst/>
          </a:prstGeom>
          <a:noFill/>
        </p:spPr>
        <p:txBody>
          <a:bodyPr wrap="square" rtlCol="0">
            <a:spAutoFit/>
          </a:bodyPr>
          <a:lstStyle/>
          <a:p>
            <a:pPr algn="ctr"/>
            <a:r>
              <a:rPr lang="en-IN" dirty="0">
                <a:solidFill>
                  <a:schemeClr val="bg1"/>
                </a:solidFill>
              </a:rPr>
              <a:t>1.1</a:t>
            </a:r>
          </a:p>
          <a:p>
            <a:pPr algn="ctr"/>
            <a:r>
              <a:rPr lang="en-IN" sz="1600" dirty="0">
                <a:solidFill>
                  <a:schemeClr val="bg1"/>
                </a:solidFill>
              </a:rPr>
              <a:t>Login</a:t>
            </a:r>
            <a:endParaRPr lang="en-IN" dirty="0">
              <a:solidFill>
                <a:schemeClr val="bg1"/>
              </a:solidFill>
            </a:endParaRPr>
          </a:p>
        </p:txBody>
      </p:sp>
      <p:sp>
        <p:nvSpPr>
          <p:cNvPr id="105" name="TextBox 104">
            <a:extLst>
              <a:ext uri="{FF2B5EF4-FFF2-40B4-BE49-F238E27FC236}">
                <a16:creationId xmlns:a16="http://schemas.microsoft.com/office/drawing/2014/main" id="{BA2C9E25-0DDD-7468-E007-830D26946901}"/>
              </a:ext>
            </a:extLst>
          </p:cNvPr>
          <p:cNvSpPr txBox="1"/>
          <p:nvPr/>
        </p:nvSpPr>
        <p:spPr>
          <a:xfrm>
            <a:off x="1932052" y="4021920"/>
            <a:ext cx="1684867" cy="615553"/>
          </a:xfrm>
          <a:prstGeom prst="rect">
            <a:avLst/>
          </a:prstGeom>
          <a:noFill/>
        </p:spPr>
        <p:txBody>
          <a:bodyPr wrap="square" rtlCol="0">
            <a:spAutoFit/>
          </a:bodyPr>
          <a:lstStyle/>
          <a:p>
            <a:pPr algn="ctr"/>
            <a:r>
              <a:rPr lang="en-IN" dirty="0">
                <a:solidFill>
                  <a:schemeClr val="bg1"/>
                </a:solidFill>
              </a:rPr>
              <a:t>1.2</a:t>
            </a:r>
          </a:p>
          <a:p>
            <a:pPr algn="ctr"/>
            <a:r>
              <a:rPr lang="en-IN" sz="1600" dirty="0">
                <a:solidFill>
                  <a:schemeClr val="bg1"/>
                </a:solidFill>
              </a:rPr>
              <a:t>Add Doctor</a:t>
            </a:r>
            <a:endParaRPr lang="en-IN" dirty="0">
              <a:solidFill>
                <a:schemeClr val="bg1"/>
              </a:solidFill>
            </a:endParaRPr>
          </a:p>
        </p:txBody>
      </p:sp>
      <p:sp>
        <p:nvSpPr>
          <p:cNvPr id="106" name="TextBox 105">
            <a:extLst>
              <a:ext uri="{FF2B5EF4-FFF2-40B4-BE49-F238E27FC236}">
                <a16:creationId xmlns:a16="http://schemas.microsoft.com/office/drawing/2014/main" id="{952CB65C-BE06-8AE8-53AD-9B93E0E9D51D}"/>
              </a:ext>
            </a:extLst>
          </p:cNvPr>
          <p:cNvSpPr txBox="1"/>
          <p:nvPr/>
        </p:nvSpPr>
        <p:spPr>
          <a:xfrm>
            <a:off x="3612279" y="4016575"/>
            <a:ext cx="1684867" cy="615553"/>
          </a:xfrm>
          <a:prstGeom prst="rect">
            <a:avLst/>
          </a:prstGeom>
          <a:noFill/>
        </p:spPr>
        <p:txBody>
          <a:bodyPr wrap="square" rtlCol="0">
            <a:spAutoFit/>
          </a:bodyPr>
          <a:lstStyle/>
          <a:p>
            <a:pPr algn="ctr"/>
            <a:r>
              <a:rPr lang="en-IN" dirty="0">
                <a:solidFill>
                  <a:schemeClr val="bg1"/>
                </a:solidFill>
              </a:rPr>
              <a:t>1.3</a:t>
            </a:r>
          </a:p>
          <a:p>
            <a:pPr algn="ctr"/>
            <a:r>
              <a:rPr lang="en-IN" sz="1600" dirty="0">
                <a:solidFill>
                  <a:schemeClr val="bg1"/>
                </a:solidFill>
              </a:rPr>
              <a:t>Show Patient</a:t>
            </a:r>
          </a:p>
        </p:txBody>
      </p:sp>
      <p:sp>
        <p:nvSpPr>
          <p:cNvPr id="107" name="TextBox 106">
            <a:extLst>
              <a:ext uri="{FF2B5EF4-FFF2-40B4-BE49-F238E27FC236}">
                <a16:creationId xmlns:a16="http://schemas.microsoft.com/office/drawing/2014/main" id="{ED7C17E0-CCE0-E368-BCDF-82B99A445454}"/>
              </a:ext>
            </a:extLst>
          </p:cNvPr>
          <p:cNvSpPr txBox="1"/>
          <p:nvPr/>
        </p:nvSpPr>
        <p:spPr>
          <a:xfrm>
            <a:off x="5387049" y="4004690"/>
            <a:ext cx="1684867" cy="615553"/>
          </a:xfrm>
          <a:prstGeom prst="rect">
            <a:avLst/>
          </a:prstGeom>
          <a:noFill/>
        </p:spPr>
        <p:txBody>
          <a:bodyPr wrap="square" rtlCol="0">
            <a:spAutoFit/>
          </a:bodyPr>
          <a:lstStyle/>
          <a:p>
            <a:pPr algn="ctr"/>
            <a:r>
              <a:rPr lang="en-IN" dirty="0">
                <a:solidFill>
                  <a:schemeClr val="bg1"/>
                </a:solidFill>
              </a:rPr>
              <a:t>1.4</a:t>
            </a:r>
          </a:p>
          <a:p>
            <a:pPr algn="ctr"/>
            <a:r>
              <a:rPr lang="en-IN" sz="1600" dirty="0">
                <a:solidFill>
                  <a:schemeClr val="bg1"/>
                </a:solidFill>
              </a:rPr>
              <a:t>Show Doctor</a:t>
            </a:r>
            <a:endParaRPr lang="en-IN" dirty="0">
              <a:solidFill>
                <a:schemeClr val="bg1"/>
              </a:solidFill>
            </a:endParaRPr>
          </a:p>
        </p:txBody>
      </p:sp>
      <p:sp>
        <p:nvSpPr>
          <p:cNvPr id="108" name="TextBox 107">
            <a:extLst>
              <a:ext uri="{FF2B5EF4-FFF2-40B4-BE49-F238E27FC236}">
                <a16:creationId xmlns:a16="http://schemas.microsoft.com/office/drawing/2014/main" id="{763D1ADC-7001-0035-8C94-98552DAD106E}"/>
              </a:ext>
            </a:extLst>
          </p:cNvPr>
          <p:cNvSpPr txBox="1"/>
          <p:nvPr/>
        </p:nvSpPr>
        <p:spPr>
          <a:xfrm>
            <a:off x="7048497" y="3994927"/>
            <a:ext cx="1684867" cy="800219"/>
          </a:xfrm>
          <a:prstGeom prst="rect">
            <a:avLst/>
          </a:prstGeom>
          <a:noFill/>
        </p:spPr>
        <p:txBody>
          <a:bodyPr wrap="square" rtlCol="0">
            <a:spAutoFit/>
          </a:bodyPr>
          <a:lstStyle/>
          <a:p>
            <a:pPr algn="ctr"/>
            <a:r>
              <a:rPr lang="en-IN" dirty="0">
                <a:solidFill>
                  <a:schemeClr val="bg1"/>
                </a:solidFill>
              </a:rPr>
              <a:t>1.5</a:t>
            </a:r>
          </a:p>
          <a:p>
            <a:pPr algn="ctr"/>
            <a:r>
              <a:rPr lang="en-IN" sz="1400" dirty="0">
                <a:solidFill>
                  <a:schemeClr val="bg1"/>
                </a:solidFill>
              </a:rPr>
              <a:t>Show </a:t>
            </a:r>
          </a:p>
          <a:p>
            <a:pPr algn="ctr"/>
            <a:r>
              <a:rPr lang="en-IN" sz="1400" dirty="0">
                <a:solidFill>
                  <a:schemeClr val="bg1"/>
                </a:solidFill>
              </a:rPr>
              <a:t>Appointment</a:t>
            </a:r>
            <a:endParaRPr lang="en-IN" sz="1600" dirty="0">
              <a:solidFill>
                <a:schemeClr val="bg1"/>
              </a:solidFill>
            </a:endParaRPr>
          </a:p>
        </p:txBody>
      </p:sp>
      <p:sp>
        <p:nvSpPr>
          <p:cNvPr id="109" name="TextBox 108">
            <a:extLst>
              <a:ext uri="{FF2B5EF4-FFF2-40B4-BE49-F238E27FC236}">
                <a16:creationId xmlns:a16="http://schemas.microsoft.com/office/drawing/2014/main" id="{C23BE45A-334B-793C-7A13-F0632F790BE7}"/>
              </a:ext>
            </a:extLst>
          </p:cNvPr>
          <p:cNvSpPr txBox="1"/>
          <p:nvPr/>
        </p:nvSpPr>
        <p:spPr>
          <a:xfrm>
            <a:off x="8793040" y="3933372"/>
            <a:ext cx="1684867" cy="861774"/>
          </a:xfrm>
          <a:prstGeom prst="rect">
            <a:avLst/>
          </a:prstGeom>
          <a:noFill/>
        </p:spPr>
        <p:txBody>
          <a:bodyPr wrap="square" rtlCol="0">
            <a:spAutoFit/>
          </a:bodyPr>
          <a:lstStyle/>
          <a:p>
            <a:pPr algn="ctr"/>
            <a:r>
              <a:rPr lang="en-IN" dirty="0">
                <a:solidFill>
                  <a:schemeClr val="bg1"/>
                </a:solidFill>
              </a:rPr>
              <a:t>1.6</a:t>
            </a:r>
          </a:p>
          <a:p>
            <a:pPr algn="ctr"/>
            <a:r>
              <a:rPr lang="en-IN" sz="1600" dirty="0" err="1">
                <a:solidFill>
                  <a:schemeClr val="bg1"/>
                </a:solidFill>
              </a:rPr>
              <a:t>Genetare</a:t>
            </a:r>
            <a:endParaRPr lang="en-IN" sz="1600" dirty="0">
              <a:solidFill>
                <a:schemeClr val="bg1"/>
              </a:solidFill>
            </a:endParaRPr>
          </a:p>
          <a:p>
            <a:pPr algn="ctr"/>
            <a:r>
              <a:rPr lang="en-IN" sz="1600" dirty="0">
                <a:solidFill>
                  <a:schemeClr val="bg1"/>
                </a:solidFill>
              </a:rPr>
              <a:t>Report</a:t>
            </a:r>
          </a:p>
        </p:txBody>
      </p:sp>
      <p:sp>
        <p:nvSpPr>
          <p:cNvPr id="110" name="TextBox 109">
            <a:extLst>
              <a:ext uri="{FF2B5EF4-FFF2-40B4-BE49-F238E27FC236}">
                <a16:creationId xmlns:a16="http://schemas.microsoft.com/office/drawing/2014/main" id="{0A074225-FA90-C0A3-D084-4E0C3A9A875E}"/>
              </a:ext>
            </a:extLst>
          </p:cNvPr>
          <p:cNvSpPr txBox="1"/>
          <p:nvPr/>
        </p:nvSpPr>
        <p:spPr>
          <a:xfrm>
            <a:off x="10443633" y="3980676"/>
            <a:ext cx="1684867" cy="646331"/>
          </a:xfrm>
          <a:prstGeom prst="rect">
            <a:avLst/>
          </a:prstGeom>
          <a:noFill/>
        </p:spPr>
        <p:txBody>
          <a:bodyPr wrap="square" rtlCol="0">
            <a:spAutoFit/>
          </a:bodyPr>
          <a:lstStyle/>
          <a:p>
            <a:pPr algn="ctr"/>
            <a:r>
              <a:rPr lang="en-IN" dirty="0">
                <a:solidFill>
                  <a:schemeClr val="bg1"/>
                </a:solidFill>
              </a:rPr>
              <a:t>1.7</a:t>
            </a:r>
          </a:p>
          <a:p>
            <a:pPr algn="ctr"/>
            <a:r>
              <a:rPr lang="en-IN" dirty="0">
                <a:solidFill>
                  <a:schemeClr val="bg1"/>
                </a:solidFill>
              </a:rPr>
              <a:t>Logout</a:t>
            </a:r>
          </a:p>
        </p:txBody>
      </p:sp>
      <p:cxnSp>
        <p:nvCxnSpPr>
          <p:cNvPr id="112" name="Straight Arrow Connector 111">
            <a:extLst>
              <a:ext uri="{FF2B5EF4-FFF2-40B4-BE49-F238E27FC236}">
                <a16:creationId xmlns:a16="http://schemas.microsoft.com/office/drawing/2014/main" id="{F8AD626F-9690-C89C-F6E0-EE3BAFD531A5}"/>
              </a:ext>
            </a:extLst>
          </p:cNvPr>
          <p:cNvCxnSpPr/>
          <p:nvPr/>
        </p:nvCxnSpPr>
        <p:spPr>
          <a:xfrm>
            <a:off x="999069"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5" name="Straight Arrow Connector 114">
            <a:extLst>
              <a:ext uri="{FF2B5EF4-FFF2-40B4-BE49-F238E27FC236}">
                <a16:creationId xmlns:a16="http://schemas.microsoft.com/office/drawing/2014/main" id="{FD8147CB-49DF-4EDB-938B-F0BE10C5FED2}"/>
              </a:ext>
            </a:extLst>
          </p:cNvPr>
          <p:cNvCxnSpPr>
            <a:cxnSpLocks/>
          </p:cNvCxnSpPr>
          <p:nvPr/>
        </p:nvCxnSpPr>
        <p:spPr>
          <a:xfrm flipV="1">
            <a:off x="1181965"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9" name="Straight Arrow Connector 118">
            <a:extLst>
              <a:ext uri="{FF2B5EF4-FFF2-40B4-BE49-F238E27FC236}">
                <a16:creationId xmlns:a16="http://schemas.microsoft.com/office/drawing/2014/main" id="{F69A3DCA-BF66-95C7-D3F9-878D037A511D}"/>
              </a:ext>
            </a:extLst>
          </p:cNvPr>
          <p:cNvCxnSpPr/>
          <p:nvPr/>
        </p:nvCxnSpPr>
        <p:spPr>
          <a:xfrm>
            <a:off x="2668060"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F47B7586-E481-F44F-2985-599C2AD96BFE}"/>
              </a:ext>
            </a:extLst>
          </p:cNvPr>
          <p:cNvCxnSpPr>
            <a:cxnSpLocks/>
          </p:cNvCxnSpPr>
          <p:nvPr/>
        </p:nvCxnSpPr>
        <p:spPr>
          <a:xfrm flipV="1">
            <a:off x="2850956"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1" name="Straight Arrow Connector 120">
            <a:extLst>
              <a:ext uri="{FF2B5EF4-FFF2-40B4-BE49-F238E27FC236}">
                <a16:creationId xmlns:a16="http://schemas.microsoft.com/office/drawing/2014/main" id="{E2C93899-8F9A-1883-FBEB-F08F2D0E86E9}"/>
              </a:ext>
            </a:extLst>
          </p:cNvPr>
          <p:cNvCxnSpPr/>
          <p:nvPr/>
        </p:nvCxnSpPr>
        <p:spPr>
          <a:xfrm>
            <a:off x="4343401"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2" name="Straight Arrow Connector 121">
            <a:extLst>
              <a:ext uri="{FF2B5EF4-FFF2-40B4-BE49-F238E27FC236}">
                <a16:creationId xmlns:a16="http://schemas.microsoft.com/office/drawing/2014/main" id="{136CF9A0-3C65-611B-6F7A-8F5BD3126C91}"/>
              </a:ext>
            </a:extLst>
          </p:cNvPr>
          <p:cNvCxnSpPr>
            <a:cxnSpLocks/>
          </p:cNvCxnSpPr>
          <p:nvPr/>
        </p:nvCxnSpPr>
        <p:spPr>
          <a:xfrm flipV="1">
            <a:off x="4526297"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3" name="Straight Arrow Connector 122">
            <a:extLst>
              <a:ext uri="{FF2B5EF4-FFF2-40B4-BE49-F238E27FC236}">
                <a16:creationId xmlns:a16="http://schemas.microsoft.com/office/drawing/2014/main" id="{65659734-83CA-2221-5848-961682EAE2B3}"/>
              </a:ext>
            </a:extLst>
          </p:cNvPr>
          <p:cNvCxnSpPr/>
          <p:nvPr/>
        </p:nvCxnSpPr>
        <p:spPr>
          <a:xfrm>
            <a:off x="6051684" y="4970576"/>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4" name="Straight Arrow Connector 123">
            <a:extLst>
              <a:ext uri="{FF2B5EF4-FFF2-40B4-BE49-F238E27FC236}">
                <a16:creationId xmlns:a16="http://schemas.microsoft.com/office/drawing/2014/main" id="{E9D3DC52-1B58-8A8B-CE26-131F50022774}"/>
              </a:ext>
            </a:extLst>
          </p:cNvPr>
          <p:cNvCxnSpPr>
            <a:cxnSpLocks/>
          </p:cNvCxnSpPr>
          <p:nvPr/>
        </p:nvCxnSpPr>
        <p:spPr>
          <a:xfrm flipV="1">
            <a:off x="6234580" y="4970576"/>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5" name="Straight Arrow Connector 124">
            <a:extLst>
              <a:ext uri="{FF2B5EF4-FFF2-40B4-BE49-F238E27FC236}">
                <a16:creationId xmlns:a16="http://schemas.microsoft.com/office/drawing/2014/main" id="{0E109BA8-78A2-DE58-78F4-457F6C37DFBF}"/>
              </a:ext>
            </a:extLst>
          </p:cNvPr>
          <p:cNvCxnSpPr/>
          <p:nvPr/>
        </p:nvCxnSpPr>
        <p:spPr>
          <a:xfrm>
            <a:off x="7780869"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6" name="Straight Arrow Connector 125">
            <a:extLst>
              <a:ext uri="{FF2B5EF4-FFF2-40B4-BE49-F238E27FC236}">
                <a16:creationId xmlns:a16="http://schemas.microsoft.com/office/drawing/2014/main" id="{0498471A-B366-40EC-F2EE-3B835EDC18A6}"/>
              </a:ext>
            </a:extLst>
          </p:cNvPr>
          <p:cNvCxnSpPr>
            <a:cxnSpLocks/>
          </p:cNvCxnSpPr>
          <p:nvPr/>
        </p:nvCxnSpPr>
        <p:spPr>
          <a:xfrm flipV="1">
            <a:off x="7963765"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7" name="Straight Arrow Connector 126">
            <a:extLst>
              <a:ext uri="{FF2B5EF4-FFF2-40B4-BE49-F238E27FC236}">
                <a16:creationId xmlns:a16="http://schemas.microsoft.com/office/drawing/2014/main" id="{96AE1DEB-63AA-C98A-304C-76304A93B80E}"/>
              </a:ext>
            </a:extLst>
          </p:cNvPr>
          <p:cNvCxnSpPr/>
          <p:nvPr/>
        </p:nvCxnSpPr>
        <p:spPr>
          <a:xfrm>
            <a:off x="9575802" y="4970576"/>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8" name="Straight Arrow Connector 127">
            <a:extLst>
              <a:ext uri="{FF2B5EF4-FFF2-40B4-BE49-F238E27FC236}">
                <a16:creationId xmlns:a16="http://schemas.microsoft.com/office/drawing/2014/main" id="{DBCDC430-DBA2-7585-85A6-130D74FDF3C6}"/>
              </a:ext>
            </a:extLst>
          </p:cNvPr>
          <p:cNvCxnSpPr>
            <a:cxnSpLocks/>
          </p:cNvCxnSpPr>
          <p:nvPr/>
        </p:nvCxnSpPr>
        <p:spPr>
          <a:xfrm flipV="1">
            <a:off x="9758698" y="4970576"/>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5" name="Straight Connector 154">
            <a:extLst>
              <a:ext uri="{FF2B5EF4-FFF2-40B4-BE49-F238E27FC236}">
                <a16:creationId xmlns:a16="http://schemas.microsoft.com/office/drawing/2014/main" id="{9244FCDC-956E-7D3C-6229-3C63EF2387EB}"/>
              </a:ext>
            </a:extLst>
          </p:cNvPr>
          <p:cNvCxnSpPr/>
          <p:nvPr/>
        </p:nvCxnSpPr>
        <p:spPr>
          <a:xfrm>
            <a:off x="385747" y="6011329"/>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9" name="Straight Connector 158">
            <a:extLst>
              <a:ext uri="{FF2B5EF4-FFF2-40B4-BE49-F238E27FC236}">
                <a16:creationId xmlns:a16="http://schemas.microsoft.com/office/drawing/2014/main" id="{F8B7FF92-8520-29CB-F5D8-B236BBDEA9FA}"/>
              </a:ext>
            </a:extLst>
          </p:cNvPr>
          <p:cNvCxnSpPr/>
          <p:nvPr/>
        </p:nvCxnSpPr>
        <p:spPr>
          <a:xfrm>
            <a:off x="385747" y="634999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0" name="Straight Connector 159">
            <a:extLst>
              <a:ext uri="{FF2B5EF4-FFF2-40B4-BE49-F238E27FC236}">
                <a16:creationId xmlns:a16="http://schemas.microsoft.com/office/drawing/2014/main" id="{F38FB51E-539B-0994-CD90-364D9034B072}"/>
              </a:ext>
            </a:extLst>
          </p:cNvPr>
          <p:cNvCxnSpPr/>
          <p:nvPr/>
        </p:nvCxnSpPr>
        <p:spPr>
          <a:xfrm>
            <a:off x="1987293" y="601132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1" name="Straight Connector 160">
            <a:extLst>
              <a:ext uri="{FF2B5EF4-FFF2-40B4-BE49-F238E27FC236}">
                <a16:creationId xmlns:a16="http://schemas.microsoft.com/office/drawing/2014/main" id="{A7B746B6-C3E1-D7FC-7715-E435B7425B76}"/>
              </a:ext>
            </a:extLst>
          </p:cNvPr>
          <p:cNvCxnSpPr/>
          <p:nvPr/>
        </p:nvCxnSpPr>
        <p:spPr>
          <a:xfrm>
            <a:off x="1987293" y="6349991"/>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2" name="Straight Connector 161">
            <a:extLst>
              <a:ext uri="{FF2B5EF4-FFF2-40B4-BE49-F238E27FC236}">
                <a16:creationId xmlns:a16="http://schemas.microsoft.com/office/drawing/2014/main" id="{2CFB7FC1-6C1F-52E5-094B-6F7C59A0DEB2}"/>
              </a:ext>
            </a:extLst>
          </p:cNvPr>
          <p:cNvCxnSpPr/>
          <p:nvPr/>
        </p:nvCxnSpPr>
        <p:spPr>
          <a:xfrm>
            <a:off x="3695600" y="6002853"/>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3" name="Straight Connector 162">
            <a:extLst>
              <a:ext uri="{FF2B5EF4-FFF2-40B4-BE49-F238E27FC236}">
                <a16:creationId xmlns:a16="http://schemas.microsoft.com/office/drawing/2014/main" id="{E051EC8B-6060-9CDB-B144-8C56A93FD4E2}"/>
              </a:ext>
            </a:extLst>
          </p:cNvPr>
          <p:cNvCxnSpPr/>
          <p:nvPr/>
        </p:nvCxnSpPr>
        <p:spPr>
          <a:xfrm>
            <a:off x="3695600" y="6341519"/>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4" name="Straight Connector 163">
            <a:extLst>
              <a:ext uri="{FF2B5EF4-FFF2-40B4-BE49-F238E27FC236}">
                <a16:creationId xmlns:a16="http://schemas.microsoft.com/office/drawing/2014/main" id="{452FA2ED-CB11-5292-B0F1-844299D78CBB}"/>
              </a:ext>
            </a:extLst>
          </p:cNvPr>
          <p:cNvCxnSpPr/>
          <p:nvPr/>
        </p:nvCxnSpPr>
        <p:spPr>
          <a:xfrm>
            <a:off x="5356414" y="6002849"/>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5" name="Straight Connector 164">
            <a:extLst>
              <a:ext uri="{FF2B5EF4-FFF2-40B4-BE49-F238E27FC236}">
                <a16:creationId xmlns:a16="http://schemas.microsoft.com/office/drawing/2014/main" id="{4C028EF5-D06E-186C-EC30-8E8704B14EBC}"/>
              </a:ext>
            </a:extLst>
          </p:cNvPr>
          <p:cNvCxnSpPr/>
          <p:nvPr/>
        </p:nvCxnSpPr>
        <p:spPr>
          <a:xfrm>
            <a:off x="5356414" y="634151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6" name="Straight Connector 165">
            <a:extLst>
              <a:ext uri="{FF2B5EF4-FFF2-40B4-BE49-F238E27FC236}">
                <a16:creationId xmlns:a16="http://schemas.microsoft.com/office/drawing/2014/main" id="{E250C1C3-836B-5430-43E7-4E0E6F6D4E8C}"/>
              </a:ext>
            </a:extLst>
          </p:cNvPr>
          <p:cNvCxnSpPr/>
          <p:nvPr/>
        </p:nvCxnSpPr>
        <p:spPr>
          <a:xfrm>
            <a:off x="7210164" y="601132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7" name="Straight Connector 166">
            <a:extLst>
              <a:ext uri="{FF2B5EF4-FFF2-40B4-BE49-F238E27FC236}">
                <a16:creationId xmlns:a16="http://schemas.microsoft.com/office/drawing/2014/main" id="{A1FFB2C9-EA52-C3C9-393D-5F98CB251BCE}"/>
              </a:ext>
            </a:extLst>
          </p:cNvPr>
          <p:cNvCxnSpPr/>
          <p:nvPr/>
        </p:nvCxnSpPr>
        <p:spPr>
          <a:xfrm>
            <a:off x="7210164" y="6349991"/>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8" name="Straight Connector 167">
            <a:extLst>
              <a:ext uri="{FF2B5EF4-FFF2-40B4-BE49-F238E27FC236}">
                <a16:creationId xmlns:a16="http://schemas.microsoft.com/office/drawing/2014/main" id="{25E8119D-8727-F5E1-DB15-336E5EFF85E7}"/>
              </a:ext>
            </a:extLst>
          </p:cNvPr>
          <p:cNvCxnSpPr/>
          <p:nvPr/>
        </p:nvCxnSpPr>
        <p:spPr>
          <a:xfrm>
            <a:off x="8955619" y="5985924"/>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9" name="Straight Connector 168">
            <a:extLst>
              <a:ext uri="{FF2B5EF4-FFF2-40B4-BE49-F238E27FC236}">
                <a16:creationId xmlns:a16="http://schemas.microsoft.com/office/drawing/2014/main" id="{6800F1A2-9702-AEFD-DA07-806C5F2ED053}"/>
              </a:ext>
            </a:extLst>
          </p:cNvPr>
          <p:cNvCxnSpPr/>
          <p:nvPr/>
        </p:nvCxnSpPr>
        <p:spPr>
          <a:xfrm>
            <a:off x="8955619" y="6375392"/>
            <a:ext cx="1361533" cy="0"/>
          </a:xfrm>
          <a:prstGeom prst="line">
            <a:avLst/>
          </a:prstGeom>
        </p:spPr>
        <p:style>
          <a:lnRef idx="3">
            <a:schemeClr val="accent1"/>
          </a:lnRef>
          <a:fillRef idx="0">
            <a:schemeClr val="accent1"/>
          </a:fillRef>
          <a:effectRef idx="2">
            <a:schemeClr val="accent1"/>
          </a:effectRef>
          <a:fontRef idx="minor">
            <a:schemeClr val="tx1"/>
          </a:fontRef>
        </p:style>
      </p:cxnSp>
      <p:sp>
        <p:nvSpPr>
          <p:cNvPr id="172" name="TextBox 171">
            <a:extLst>
              <a:ext uri="{FF2B5EF4-FFF2-40B4-BE49-F238E27FC236}">
                <a16:creationId xmlns:a16="http://schemas.microsoft.com/office/drawing/2014/main" id="{8A953D42-691F-86F2-7347-EC92A07769EF}"/>
              </a:ext>
            </a:extLst>
          </p:cNvPr>
          <p:cNvSpPr txBox="1"/>
          <p:nvPr/>
        </p:nvSpPr>
        <p:spPr>
          <a:xfrm>
            <a:off x="385747" y="6002849"/>
            <a:ext cx="1331386" cy="369332"/>
          </a:xfrm>
          <a:prstGeom prst="rect">
            <a:avLst/>
          </a:prstGeom>
          <a:noFill/>
        </p:spPr>
        <p:txBody>
          <a:bodyPr wrap="square" rtlCol="0">
            <a:spAutoFit/>
          </a:bodyPr>
          <a:lstStyle/>
          <a:p>
            <a:pPr algn="ctr"/>
            <a:r>
              <a:rPr lang="en-IN" dirty="0"/>
              <a:t>ADMIN</a:t>
            </a:r>
          </a:p>
        </p:txBody>
      </p:sp>
      <p:sp>
        <p:nvSpPr>
          <p:cNvPr id="173" name="TextBox 172">
            <a:extLst>
              <a:ext uri="{FF2B5EF4-FFF2-40B4-BE49-F238E27FC236}">
                <a16:creationId xmlns:a16="http://schemas.microsoft.com/office/drawing/2014/main" id="{38784DBC-0707-FB61-D594-E8E71D85D894}"/>
              </a:ext>
            </a:extLst>
          </p:cNvPr>
          <p:cNvSpPr txBox="1"/>
          <p:nvPr/>
        </p:nvSpPr>
        <p:spPr>
          <a:xfrm>
            <a:off x="1987293" y="6002849"/>
            <a:ext cx="1331386" cy="369332"/>
          </a:xfrm>
          <a:prstGeom prst="rect">
            <a:avLst/>
          </a:prstGeom>
          <a:noFill/>
        </p:spPr>
        <p:txBody>
          <a:bodyPr wrap="square" rtlCol="0">
            <a:spAutoFit/>
          </a:bodyPr>
          <a:lstStyle/>
          <a:p>
            <a:pPr algn="ctr"/>
            <a:r>
              <a:rPr lang="en-IN" dirty="0"/>
              <a:t>DOCTOR</a:t>
            </a:r>
          </a:p>
        </p:txBody>
      </p:sp>
      <p:sp>
        <p:nvSpPr>
          <p:cNvPr id="174" name="TextBox 173">
            <a:extLst>
              <a:ext uri="{FF2B5EF4-FFF2-40B4-BE49-F238E27FC236}">
                <a16:creationId xmlns:a16="http://schemas.microsoft.com/office/drawing/2014/main" id="{5B8DC95D-DBEA-A285-69EF-F24A2522A012}"/>
              </a:ext>
            </a:extLst>
          </p:cNvPr>
          <p:cNvSpPr txBox="1"/>
          <p:nvPr/>
        </p:nvSpPr>
        <p:spPr>
          <a:xfrm>
            <a:off x="3695600" y="5987135"/>
            <a:ext cx="1331386" cy="369332"/>
          </a:xfrm>
          <a:prstGeom prst="rect">
            <a:avLst/>
          </a:prstGeom>
          <a:noFill/>
        </p:spPr>
        <p:txBody>
          <a:bodyPr wrap="square" rtlCol="0">
            <a:spAutoFit/>
          </a:bodyPr>
          <a:lstStyle/>
          <a:p>
            <a:pPr algn="ctr"/>
            <a:r>
              <a:rPr lang="en-IN" dirty="0"/>
              <a:t>PATIENT</a:t>
            </a:r>
          </a:p>
        </p:txBody>
      </p:sp>
      <p:sp>
        <p:nvSpPr>
          <p:cNvPr id="175" name="TextBox 174">
            <a:extLst>
              <a:ext uri="{FF2B5EF4-FFF2-40B4-BE49-F238E27FC236}">
                <a16:creationId xmlns:a16="http://schemas.microsoft.com/office/drawing/2014/main" id="{65008915-33E2-5D8D-2785-1408D1AAAE72}"/>
              </a:ext>
            </a:extLst>
          </p:cNvPr>
          <p:cNvSpPr txBox="1"/>
          <p:nvPr/>
        </p:nvSpPr>
        <p:spPr>
          <a:xfrm>
            <a:off x="5371040" y="5994640"/>
            <a:ext cx="1331386" cy="369332"/>
          </a:xfrm>
          <a:prstGeom prst="rect">
            <a:avLst/>
          </a:prstGeom>
          <a:noFill/>
        </p:spPr>
        <p:txBody>
          <a:bodyPr wrap="square" rtlCol="0">
            <a:spAutoFit/>
          </a:bodyPr>
          <a:lstStyle/>
          <a:p>
            <a:pPr algn="ctr"/>
            <a:r>
              <a:rPr lang="en-IN" dirty="0"/>
              <a:t>DOCTOR</a:t>
            </a:r>
          </a:p>
        </p:txBody>
      </p:sp>
      <p:sp>
        <p:nvSpPr>
          <p:cNvPr id="176" name="TextBox 175">
            <a:extLst>
              <a:ext uri="{FF2B5EF4-FFF2-40B4-BE49-F238E27FC236}">
                <a16:creationId xmlns:a16="http://schemas.microsoft.com/office/drawing/2014/main" id="{69F8BA26-8FD4-DD17-DA3B-64559C9E5EDE}"/>
              </a:ext>
            </a:extLst>
          </p:cNvPr>
          <p:cNvSpPr txBox="1"/>
          <p:nvPr/>
        </p:nvSpPr>
        <p:spPr>
          <a:xfrm>
            <a:off x="7222671" y="6022584"/>
            <a:ext cx="1331386" cy="307777"/>
          </a:xfrm>
          <a:prstGeom prst="rect">
            <a:avLst/>
          </a:prstGeom>
          <a:noFill/>
        </p:spPr>
        <p:txBody>
          <a:bodyPr wrap="square" rtlCol="0">
            <a:spAutoFit/>
          </a:bodyPr>
          <a:lstStyle/>
          <a:p>
            <a:pPr algn="ctr"/>
            <a:r>
              <a:rPr lang="en-IN" sz="1400" dirty="0"/>
              <a:t>APPOINTMENT</a:t>
            </a:r>
            <a:endParaRPr lang="en-IN" dirty="0"/>
          </a:p>
        </p:txBody>
      </p:sp>
      <p:sp>
        <p:nvSpPr>
          <p:cNvPr id="177" name="TextBox 176">
            <a:extLst>
              <a:ext uri="{FF2B5EF4-FFF2-40B4-BE49-F238E27FC236}">
                <a16:creationId xmlns:a16="http://schemas.microsoft.com/office/drawing/2014/main" id="{31DD4144-97AF-C91E-FD28-F12B15351E44}"/>
              </a:ext>
            </a:extLst>
          </p:cNvPr>
          <p:cNvSpPr txBox="1"/>
          <p:nvPr/>
        </p:nvSpPr>
        <p:spPr>
          <a:xfrm>
            <a:off x="8665380" y="5917696"/>
            <a:ext cx="1902556" cy="523220"/>
          </a:xfrm>
          <a:prstGeom prst="rect">
            <a:avLst/>
          </a:prstGeom>
          <a:noFill/>
        </p:spPr>
        <p:txBody>
          <a:bodyPr wrap="square" rtlCol="0">
            <a:spAutoFit/>
          </a:bodyPr>
          <a:lstStyle/>
          <a:p>
            <a:pPr algn="ctr"/>
            <a:r>
              <a:rPr lang="en-IN" sz="1400" dirty="0"/>
              <a:t>PATIENT, DOCTOR, APPOINTMENT</a:t>
            </a:r>
          </a:p>
        </p:txBody>
      </p:sp>
      <p:sp>
        <p:nvSpPr>
          <p:cNvPr id="180" name="TextBox 179">
            <a:extLst>
              <a:ext uri="{FF2B5EF4-FFF2-40B4-BE49-F238E27FC236}">
                <a16:creationId xmlns:a16="http://schemas.microsoft.com/office/drawing/2014/main" id="{EBF88FC4-9302-2C8F-8B70-37C6FAF42860}"/>
              </a:ext>
            </a:extLst>
          </p:cNvPr>
          <p:cNvSpPr txBox="1"/>
          <p:nvPr/>
        </p:nvSpPr>
        <p:spPr>
          <a:xfrm rot="16200000">
            <a:off x="311995" y="5302095"/>
            <a:ext cx="1017650" cy="369332"/>
          </a:xfrm>
          <a:prstGeom prst="rect">
            <a:avLst/>
          </a:prstGeom>
          <a:noFill/>
        </p:spPr>
        <p:txBody>
          <a:bodyPr wrap="square" rtlCol="0">
            <a:spAutoFit/>
          </a:bodyPr>
          <a:lstStyle/>
          <a:p>
            <a:pPr algn="ctr"/>
            <a:r>
              <a:rPr lang="en-IN" dirty="0" err="1"/>
              <a:t>Req</a:t>
            </a:r>
            <a:endParaRPr lang="en-IN" dirty="0"/>
          </a:p>
        </p:txBody>
      </p:sp>
      <p:sp>
        <p:nvSpPr>
          <p:cNvPr id="181" name="TextBox 180">
            <a:extLst>
              <a:ext uri="{FF2B5EF4-FFF2-40B4-BE49-F238E27FC236}">
                <a16:creationId xmlns:a16="http://schemas.microsoft.com/office/drawing/2014/main" id="{314D2ABE-4E61-B3D4-43E8-6874D61E5B1E}"/>
              </a:ext>
            </a:extLst>
          </p:cNvPr>
          <p:cNvSpPr txBox="1"/>
          <p:nvPr/>
        </p:nvSpPr>
        <p:spPr>
          <a:xfrm rot="5400000">
            <a:off x="851905" y="5289132"/>
            <a:ext cx="1017650" cy="369332"/>
          </a:xfrm>
          <a:prstGeom prst="rect">
            <a:avLst/>
          </a:prstGeom>
          <a:noFill/>
        </p:spPr>
        <p:txBody>
          <a:bodyPr wrap="square" rtlCol="0">
            <a:spAutoFit/>
          </a:bodyPr>
          <a:lstStyle/>
          <a:p>
            <a:pPr algn="ctr"/>
            <a:r>
              <a:rPr lang="en-IN" dirty="0"/>
              <a:t>Res</a:t>
            </a:r>
          </a:p>
        </p:txBody>
      </p:sp>
      <p:sp>
        <p:nvSpPr>
          <p:cNvPr id="182" name="TextBox 181">
            <a:extLst>
              <a:ext uri="{FF2B5EF4-FFF2-40B4-BE49-F238E27FC236}">
                <a16:creationId xmlns:a16="http://schemas.microsoft.com/office/drawing/2014/main" id="{7ACC3E8D-8320-29E9-9CDB-85E74039D50C}"/>
              </a:ext>
            </a:extLst>
          </p:cNvPr>
          <p:cNvSpPr txBox="1"/>
          <p:nvPr/>
        </p:nvSpPr>
        <p:spPr>
          <a:xfrm rot="16200000">
            <a:off x="1970346" y="5293713"/>
            <a:ext cx="1017650" cy="369332"/>
          </a:xfrm>
          <a:prstGeom prst="rect">
            <a:avLst/>
          </a:prstGeom>
          <a:noFill/>
        </p:spPr>
        <p:txBody>
          <a:bodyPr wrap="square" rtlCol="0">
            <a:spAutoFit/>
          </a:bodyPr>
          <a:lstStyle/>
          <a:p>
            <a:pPr algn="ctr"/>
            <a:r>
              <a:rPr lang="en-IN" dirty="0" err="1"/>
              <a:t>Req</a:t>
            </a:r>
            <a:endParaRPr lang="en-IN" dirty="0"/>
          </a:p>
        </p:txBody>
      </p:sp>
      <p:sp>
        <p:nvSpPr>
          <p:cNvPr id="183" name="TextBox 182">
            <a:extLst>
              <a:ext uri="{FF2B5EF4-FFF2-40B4-BE49-F238E27FC236}">
                <a16:creationId xmlns:a16="http://schemas.microsoft.com/office/drawing/2014/main" id="{03901421-4450-AF7E-C90D-6D56BFC68942}"/>
              </a:ext>
            </a:extLst>
          </p:cNvPr>
          <p:cNvSpPr txBox="1"/>
          <p:nvPr/>
        </p:nvSpPr>
        <p:spPr>
          <a:xfrm rot="5400000">
            <a:off x="2510256" y="5280750"/>
            <a:ext cx="1017650" cy="369332"/>
          </a:xfrm>
          <a:prstGeom prst="rect">
            <a:avLst/>
          </a:prstGeom>
          <a:noFill/>
        </p:spPr>
        <p:txBody>
          <a:bodyPr wrap="square" rtlCol="0">
            <a:spAutoFit/>
          </a:bodyPr>
          <a:lstStyle/>
          <a:p>
            <a:pPr algn="ctr"/>
            <a:r>
              <a:rPr lang="en-IN" dirty="0"/>
              <a:t>Res</a:t>
            </a:r>
          </a:p>
        </p:txBody>
      </p:sp>
      <p:sp>
        <p:nvSpPr>
          <p:cNvPr id="184" name="TextBox 183">
            <a:extLst>
              <a:ext uri="{FF2B5EF4-FFF2-40B4-BE49-F238E27FC236}">
                <a16:creationId xmlns:a16="http://schemas.microsoft.com/office/drawing/2014/main" id="{33127553-BE94-662E-198E-0D9F382C162A}"/>
              </a:ext>
            </a:extLst>
          </p:cNvPr>
          <p:cNvSpPr txBox="1"/>
          <p:nvPr/>
        </p:nvSpPr>
        <p:spPr>
          <a:xfrm rot="16200000">
            <a:off x="3637932" y="5302095"/>
            <a:ext cx="1017650" cy="369332"/>
          </a:xfrm>
          <a:prstGeom prst="rect">
            <a:avLst/>
          </a:prstGeom>
          <a:noFill/>
        </p:spPr>
        <p:txBody>
          <a:bodyPr wrap="square" rtlCol="0">
            <a:spAutoFit/>
          </a:bodyPr>
          <a:lstStyle/>
          <a:p>
            <a:pPr algn="ctr"/>
            <a:r>
              <a:rPr lang="en-IN" dirty="0" err="1"/>
              <a:t>Req</a:t>
            </a:r>
            <a:endParaRPr lang="en-IN" dirty="0"/>
          </a:p>
        </p:txBody>
      </p:sp>
      <p:sp>
        <p:nvSpPr>
          <p:cNvPr id="185" name="TextBox 184">
            <a:extLst>
              <a:ext uri="{FF2B5EF4-FFF2-40B4-BE49-F238E27FC236}">
                <a16:creationId xmlns:a16="http://schemas.microsoft.com/office/drawing/2014/main" id="{7D1E702D-B2FE-4090-B873-987A4765369D}"/>
              </a:ext>
            </a:extLst>
          </p:cNvPr>
          <p:cNvSpPr txBox="1"/>
          <p:nvPr/>
        </p:nvSpPr>
        <p:spPr>
          <a:xfrm rot="5400000">
            <a:off x="4177842" y="5289132"/>
            <a:ext cx="1017650" cy="369332"/>
          </a:xfrm>
          <a:prstGeom prst="rect">
            <a:avLst/>
          </a:prstGeom>
          <a:noFill/>
        </p:spPr>
        <p:txBody>
          <a:bodyPr wrap="square" rtlCol="0">
            <a:spAutoFit/>
          </a:bodyPr>
          <a:lstStyle/>
          <a:p>
            <a:pPr algn="ctr"/>
            <a:r>
              <a:rPr lang="en-IN" dirty="0"/>
              <a:t>Res</a:t>
            </a:r>
          </a:p>
        </p:txBody>
      </p:sp>
      <p:sp>
        <p:nvSpPr>
          <p:cNvPr id="186" name="TextBox 185">
            <a:extLst>
              <a:ext uri="{FF2B5EF4-FFF2-40B4-BE49-F238E27FC236}">
                <a16:creationId xmlns:a16="http://schemas.microsoft.com/office/drawing/2014/main" id="{D32D0335-993B-DEB5-2765-6446F4B3BB32}"/>
              </a:ext>
            </a:extLst>
          </p:cNvPr>
          <p:cNvSpPr txBox="1"/>
          <p:nvPr/>
        </p:nvSpPr>
        <p:spPr>
          <a:xfrm rot="16200000">
            <a:off x="5362159" y="5270598"/>
            <a:ext cx="1017650" cy="369332"/>
          </a:xfrm>
          <a:prstGeom prst="rect">
            <a:avLst/>
          </a:prstGeom>
          <a:noFill/>
        </p:spPr>
        <p:txBody>
          <a:bodyPr wrap="square" rtlCol="0">
            <a:spAutoFit/>
          </a:bodyPr>
          <a:lstStyle/>
          <a:p>
            <a:pPr algn="ctr"/>
            <a:r>
              <a:rPr lang="en-IN" dirty="0" err="1"/>
              <a:t>Req</a:t>
            </a:r>
            <a:endParaRPr lang="en-IN" dirty="0"/>
          </a:p>
        </p:txBody>
      </p:sp>
      <p:sp>
        <p:nvSpPr>
          <p:cNvPr id="187" name="TextBox 186">
            <a:extLst>
              <a:ext uri="{FF2B5EF4-FFF2-40B4-BE49-F238E27FC236}">
                <a16:creationId xmlns:a16="http://schemas.microsoft.com/office/drawing/2014/main" id="{4AD737B2-BD41-DDC0-013F-B67E05EF1AD1}"/>
              </a:ext>
            </a:extLst>
          </p:cNvPr>
          <p:cNvSpPr txBox="1"/>
          <p:nvPr/>
        </p:nvSpPr>
        <p:spPr>
          <a:xfrm rot="5400000">
            <a:off x="5902069" y="5257635"/>
            <a:ext cx="1017650" cy="369332"/>
          </a:xfrm>
          <a:prstGeom prst="rect">
            <a:avLst/>
          </a:prstGeom>
          <a:noFill/>
        </p:spPr>
        <p:txBody>
          <a:bodyPr wrap="square" rtlCol="0">
            <a:spAutoFit/>
          </a:bodyPr>
          <a:lstStyle/>
          <a:p>
            <a:pPr algn="ctr"/>
            <a:r>
              <a:rPr lang="en-IN" dirty="0"/>
              <a:t>Res</a:t>
            </a:r>
          </a:p>
        </p:txBody>
      </p:sp>
      <p:sp>
        <p:nvSpPr>
          <p:cNvPr id="188" name="TextBox 187">
            <a:extLst>
              <a:ext uri="{FF2B5EF4-FFF2-40B4-BE49-F238E27FC236}">
                <a16:creationId xmlns:a16="http://schemas.microsoft.com/office/drawing/2014/main" id="{43AB5A3B-06CF-2483-5A6C-71860C4F0A1C}"/>
              </a:ext>
            </a:extLst>
          </p:cNvPr>
          <p:cNvSpPr txBox="1"/>
          <p:nvPr/>
        </p:nvSpPr>
        <p:spPr>
          <a:xfrm rot="16200000">
            <a:off x="7086367" y="5253059"/>
            <a:ext cx="1017650" cy="369332"/>
          </a:xfrm>
          <a:prstGeom prst="rect">
            <a:avLst/>
          </a:prstGeom>
          <a:noFill/>
        </p:spPr>
        <p:txBody>
          <a:bodyPr wrap="square" rtlCol="0">
            <a:spAutoFit/>
          </a:bodyPr>
          <a:lstStyle/>
          <a:p>
            <a:pPr algn="ctr"/>
            <a:r>
              <a:rPr lang="en-IN" dirty="0" err="1"/>
              <a:t>Req</a:t>
            </a:r>
            <a:endParaRPr lang="en-IN" dirty="0"/>
          </a:p>
        </p:txBody>
      </p:sp>
      <p:sp>
        <p:nvSpPr>
          <p:cNvPr id="189" name="TextBox 188">
            <a:extLst>
              <a:ext uri="{FF2B5EF4-FFF2-40B4-BE49-F238E27FC236}">
                <a16:creationId xmlns:a16="http://schemas.microsoft.com/office/drawing/2014/main" id="{367428B5-F9E3-404A-FFCF-12FABEB5A764}"/>
              </a:ext>
            </a:extLst>
          </p:cNvPr>
          <p:cNvSpPr txBox="1"/>
          <p:nvPr/>
        </p:nvSpPr>
        <p:spPr>
          <a:xfrm rot="5400000">
            <a:off x="7626277" y="5240096"/>
            <a:ext cx="1017650" cy="369332"/>
          </a:xfrm>
          <a:prstGeom prst="rect">
            <a:avLst/>
          </a:prstGeom>
          <a:noFill/>
        </p:spPr>
        <p:txBody>
          <a:bodyPr wrap="square" rtlCol="0">
            <a:spAutoFit/>
          </a:bodyPr>
          <a:lstStyle/>
          <a:p>
            <a:pPr algn="ctr"/>
            <a:r>
              <a:rPr lang="en-IN" dirty="0"/>
              <a:t>Res</a:t>
            </a:r>
          </a:p>
        </p:txBody>
      </p:sp>
      <p:sp>
        <p:nvSpPr>
          <p:cNvPr id="190" name="TextBox 189">
            <a:extLst>
              <a:ext uri="{FF2B5EF4-FFF2-40B4-BE49-F238E27FC236}">
                <a16:creationId xmlns:a16="http://schemas.microsoft.com/office/drawing/2014/main" id="{3F09EEFE-202A-2A75-1520-9D9920276FB0}"/>
              </a:ext>
            </a:extLst>
          </p:cNvPr>
          <p:cNvSpPr txBox="1"/>
          <p:nvPr/>
        </p:nvSpPr>
        <p:spPr>
          <a:xfrm rot="16200000">
            <a:off x="8896981" y="5266022"/>
            <a:ext cx="1017650" cy="369332"/>
          </a:xfrm>
          <a:prstGeom prst="rect">
            <a:avLst/>
          </a:prstGeom>
          <a:noFill/>
        </p:spPr>
        <p:txBody>
          <a:bodyPr wrap="square" rtlCol="0">
            <a:spAutoFit/>
          </a:bodyPr>
          <a:lstStyle/>
          <a:p>
            <a:pPr algn="ctr"/>
            <a:r>
              <a:rPr lang="en-IN" dirty="0" err="1"/>
              <a:t>Req</a:t>
            </a:r>
            <a:endParaRPr lang="en-IN" dirty="0"/>
          </a:p>
        </p:txBody>
      </p:sp>
      <p:sp>
        <p:nvSpPr>
          <p:cNvPr id="191" name="TextBox 190">
            <a:extLst>
              <a:ext uri="{FF2B5EF4-FFF2-40B4-BE49-F238E27FC236}">
                <a16:creationId xmlns:a16="http://schemas.microsoft.com/office/drawing/2014/main" id="{3EDD6E66-82BC-D7D7-05AA-9E82F438C5B9}"/>
              </a:ext>
            </a:extLst>
          </p:cNvPr>
          <p:cNvSpPr txBox="1"/>
          <p:nvPr/>
        </p:nvSpPr>
        <p:spPr>
          <a:xfrm rot="5400000">
            <a:off x="9436891" y="5253059"/>
            <a:ext cx="1017650" cy="369332"/>
          </a:xfrm>
          <a:prstGeom prst="rect">
            <a:avLst/>
          </a:prstGeom>
          <a:noFill/>
        </p:spPr>
        <p:txBody>
          <a:bodyPr wrap="square" rtlCol="0">
            <a:spAutoFit/>
          </a:bodyPr>
          <a:lstStyle/>
          <a:p>
            <a:pPr algn="ctr"/>
            <a:r>
              <a:rPr lang="en-IN" dirty="0"/>
              <a:t>Res</a:t>
            </a:r>
          </a:p>
        </p:txBody>
      </p:sp>
    </p:spTree>
    <p:extLst>
      <p:ext uri="{BB962C8B-B14F-4D97-AF65-F5344CB8AC3E}">
        <p14:creationId xmlns:p14="http://schemas.microsoft.com/office/powerpoint/2010/main" val="111428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23A43-7A77-20EF-0E14-188478A4C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8C1C8441-5875-D8B4-ED69-6B3935AE703D}"/>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33416A6-1955-A52A-38CA-31CAE5E080F5}"/>
              </a:ext>
            </a:extLst>
          </p:cNvPr>
          <p:cNvSpPr txBox="1"/>
          <p:nvPr/>
        </p:nvSpPr>
        <p:spPr>
          <a:xfrm>
            <a:off x="4324865" y="718887"/>
            <a:ext cx="3542268" cy="369332"/>
          </a:xfrm>
          <a:prstGeom prst="rect">
            <a:avLst/>
          </a:prstGeom>
          <a:noFill/>
        </p:spPr>
        <p:txBody>
          <a:bodyPr wrap="square" rtlCol="0">
            <a:spAutoFit/>
          </a:bodyPr>
          <a:lstStyle/>
          <a:p>
            <a:pPr algn="ctr"/>
            <a:r>
              <a:rPr lang="en-IN" b="1" dirty="0"/>
              <a:t>View Account Details</a:t>
            </a:r>
          </a:p>
        </p:txBody>
      </p:sp>
      <p:pic>
        <p:nvPicPr>
          <p:cNvPr id="8" name="Picture 7">
            <a:extLst>
              <a:ext uri="{FF2B5EF4-FFF2-40B4-BE49-F238E27FC236}">
                <a16:creationId xmlns:a16="http://schemas.microsoft.com/office/drawing/2014/main" id="{1442E4D3-44F0-2EC1-A7E5-A85D459349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219799"/>
            <a:ext cx="9304930" cy="5533399"/>
          </a:xfrm>
          <a:prstGeom prst="rect">
            <a:avLst/>
          </a:prstGeom>
          <a:ln>
            <a:solidFill>
              <a:schemeClr val="bg1"/>
            </a:solidFill>
          </a:ln>
        </p:spPr>
      </p:pic>
    </p:spTree>
    <p:extLst>
      <p:ext uri="{BB962C8B-B14F-4D97-AF65-F5344CB8AC3E}">
        <p14:creationId xmlns:p14="http://schemas.microsoft.com/office/powerpoint/2010/main" val="857997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939FBF-C5AA-F408-2BC7-9BC0FA48D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0354F9D2-E0E3-5225-7915-FC79EC2659C3}"/>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2FF9A02-55E2-D0D1-FB77-4A3B9B56E913}"/>
              </a:ext>
            </a:extLst>
          </p:cNvPr>
          <p:cNvSpPr txBox="1"/>
          <p:nvPr/>
        </p:nvSpPr>
        <p:spPr>
          <a:xfrm>
            <a:off x="4324865" y="718887"/>
            <a:ext cx="3542268" cy="369332"/>
          </a:xfrm>
          <a:prstGeom prst="rect">
            <a:avLst/>
          </a:prstGeom>
          <a:noFill/>
        </p:spPr>
        <p:txBody>
          <a:bodyPr wrap="square" rtlCol="0">
            <a:spAutoFit/>
          </a:bodyPr>
          <a:lstStyle/>
          <a:p>
            <a:pPr algn="ctr"/>
            <a:r>
              <a:rPr lang="en-IN" b="1" dirty="0"/>
              <a:t>Delete Account </a:t>
            </a:r>
          </a:p>
        </p:txBody>
      </p:sp>
      <p:pic>
        <p:nvPicPr>
          <p:cNvPr id="11" name="Picture 10">
            <a:extLst>
              <a:ext uri="{FF2B5EF4-FFF2-40B4-BE49-F238E27FC236}">
                <a16:creationId xmlns:a16="http://schemas.microsoft.com/office/drawing/2014/main" id="{A13ED7EC-C180-6AF1-6F8B-240DAA5CEA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219799"/>
            <a:ext cx="9304930" cy="5533399"/>
          </a:xfrm>
          <a:prstGeom prst="rect">
            <a:avLst/>
          </a:prstGeom>
          <a:ln>
            <a:solidFill>
              <a:schemeClr val="bg1"/>
            </a:solidFill>
          </a:ln>
        </p:spPr>
      </p:pic>
    </p:spTree>
    <p:extLst>
      <p:ext uri="{BB962C8B-B14F-4D97-AF65-F5344CB8AC3E}">
        <p14:creationId xmlns:p14="http://schemas.microsoft.com/office/powerpoint/2010/main" val="409151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11E4B9-117E-CEC5-CA78-736D20241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BD8670DE-E169-27C2-6C13-1E2BCD949849}"/>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94FAA9D-34DE-5EA3-CEF9-DEDDC4802C16}"/>
              </a:ext>
            </a:extLst>
          </p:cNvPr>
          <p:cNvSpPr txBox="1"/>
          <p:nvPr/>
        </p:nvSpPr>
        <p:spPr>
          <a:xfrm>
            <a:off x="4257131" y="1269220"/>
            <a:ext cx="3542268" cy="369332"/>
          </a:xfrm>
          <a:prstGeom prst="rect">
            <a:avLst/>
          </a:prstGeom>
          <a:noFill/>
        </p:spPr>
        <p:txBody>
          <a:bodyPr wrap="square" rtlCol="0">
            <a:spAutoFit/>
          </a:bodyPr>
          <a:lstStyle/>
          <a:p>
            <a:pPr algn="ctr"/>
            <a:r>
              <a:rPr lang="en-IN" b="1" dirty="0"/>
              <a:t>Login</a:t>
            </a:r>
          </a:p>
        </p:txBody>
      </p:sp>
      <p:sp>
        <p:nvSpPr>
          <p:cNvPr id="7" name="TextBox 6">
            <a:extLst>
              <a:ext uri="{FF2B5EF4-FFF2-40B4-BE49-F238E27FC236}">
                <a16:creationId xmlns:a16="http://schemas.microsoft.com/office/drawing/2014/main" id="{D6CF4828-50A3-D684-E724-04354193C6E5}"/>
              </a:ext>
            </a:extLst>
          </p:cNvPr>
          <p:cNvSpPr txBox="1"/>
          <p:nvPr/>
        </p:nvSpPr>
        <p:spPr>
          <a:xfrm>
            <a:off x="988999" y="567278"/>
            <a:ext cx="3542268" cy="523220"/>
          </a:xfrm>
          <a:prstGeom prst="rect">
            <a:avLst/>
          </a:prstGeom>
          <a:noFill/>
        </p:spPr>
        <p:txBody>
          <a:bodyPr wrap="square" rtlCol="0">
            <a:spAutoFit/>
          </a:bodyPr>
          <a:lstStyle/>
          <a:p>
            <a:pPr algn="ctr"/>
            <a:r>
              <a:rPr lang="en-IN" sz="2800" b="1" dirty="0"/>
              <a:t>Doctor Module :-</a:t>
            </a:r>
            <a:endParaRPr lang="en-IN" b="1" dirty="0"/>
          </a:p>
        </p:txBody>
      </p:sp>
      <p:pic>
        <p:nvPicPr>
          <p:cNvPr id="9" name="Picture 8">
            <a:extLst>
              <a:ext uri="{FF2B5EF4-FFF2-40B4-BE49-F238E27FC236}">
                <a16:creationId xmlns:a16="http://schemas.microsoft.com/office/drawing/2014/main" id="{0AD17469-33D3-2599-642F-7394C9F5BB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333" y="1638552"/>
            <a:ext cx="9567333" cy="4994977"/>
          </a:xfrm>
          <a:prstGeom prst="rect">
            <a:avLst/>
          </a:prstGeom>
          <a:ln>
            <a:solidFill>
              <a:schemeClr val="bg1"/>
            </a:solidFill>
          </a:ln>
        </p:spPr>
      </p:pic>
    </p:spTree>
    <p:extLst>
      <p:ext uri="{BB962C8B-B14F-4D97-AF65-F5344CB8AC3E}">
        <p14:creationId xmlns:p14="http://schemas.microsoft.com/office/powerpoint/2010/main" val="2423689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2B08D1-5148-B24E-3EA2-9B0818A91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FF3D319A-75A7-4A61-F4D3-E1672DB4D87D}"/>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77F7165-13FF-F10F-5FA0-6D3DC85972E6}"/>
              </a:ext>
            </a:extLst>
          </p:cNvPr>
          <p:cNvSpPr txBox="1"/>
          <p:nvPr/>
        </p:nvSpPr>
        <p:spPr>
          <a:xfrm>
            <a:off x="4324865" y="718887"/>
            <a:ext cx="3542268" cy="369332"/>
          </a:xfrm>
          <a:prstGeom prst="rect">
            <a:avLst/>
          </a:prstGeom>
          <a:noFill/>
        </p:spPr>
        <p:txBody>
          <a:bodyPr wrap="square" rtlCol="0">
            <a:spAutoFit/>
          </a:bodyPr>
          <a:lstStyle/>
          <a:p>
            <a:pPr algn="ctr"/>
            <a:r>
              <a:rPr lang="en-IN" b="1" dirty="0"/>
              <a:t>Home</a:t>
            </a:r>
          </a:p>
        </p:txBody>
      </p:sp>
      <p:pic>
        <p:nvPicPr>
          <p:cNvPr id="8" name="Picture 7">
            <a:extLst>
              <a:ext uri="{FF2B5EF4-FFF2-40B4-BE49-F238E27FC236}">
                <a16:creationId xmlns:a16="http://schemas.microsoft.com/office/drawing/2014/main" id="{6AF58F52-6E2F-EB85-8B06-112818149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5"/>
            <a:ext cx="9304930" cy="5603423"/>
          </a:xfrm>
          <a:prstGeom prst="rect">
            <a:avLst/>
          </a:prstGeom>
          <a:ln>
            <a:solidFill>
              <a:schemeClr val="bg1"/>
            </a:solidFill>
          </a:ln>
        </p:spPr>
      </p:pic>
    </p:spTree>
    <p:extLst>
      <p:ext uri="{BB962C8B-B14F-4D97-AF65-F5344CB8AC3E}">
        <p14:creationId xmlns:p14="http://schemas.microsoft.com/office/powerpoint/2010/main" val="1929815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51107-2578-08E9-2273-BF76BBA5F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35A8296E-A00A-74EA-3DA9-62701D93E1B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3DE9104-4942-BBB4-9D95-E349BA6BCA6B}"/>
              </a:ext>
            </a:extLst>
          </p:cNvPr>
          <p:cNvSpPr txBox="1"/>
          <p:nvPr/>
        </p:nvSpPr>
        <p:spPr>
          <a:xfrm>
            <a:off x="4324865" y="718887"/>
            <a:ext cx="3542268" cy="369332"/>
          </a:xfrm>
          <a:prstGeom prst="rect">
            <a:avLst/>
          </a:prstGeom>
          <a:noFill/>
        </p:spPr>
        <p:txBody>
          <a:bodyPr wrap="square" rtlCol="0">
            <a:spAutoFit/>
          </a:bodyPr>
          <a:lstStyle/>
          <a:p>
            <a:pPr algn="ctr"/>
            <a:r>
              <a:rPr lang="en-IN" b="1" dirty="0"/>
              <a:t>Show All Patients</a:t>
            </a:r>
          </a:p>
        </p:txBody>
      </p:sp>
      <p:pic>
        <p:nvPicPr>
          <p:cNvPr id="8" name="Picture 7">
            <a:extLst>
              <a:ext uri="{FF2B5EF4-FFF2-40B4-BE49-F238E27FC236}">
                <a16:creationId xmlns:a16="http://schemas.microsoft.com/office/drawing/2014/main" id="{59ABA763-95E8-0567-1F5A-D210D019BC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5"/>
            <a:ext cx="9304930" cy="5603423"/>
          </a:xfrm>
          <a:prstGeom prst="rect">
            <a:avLst/>
          </a:prstGeom>
          <a:ln>
            <a:solidFill>
              <a:schemeClr val="bg1"/>
            </a:solidFill>
          </a:ln>
        </p:spPr>
      </p:pic>
    </p:spTree>
    <p:extLst>
      <p:ext uri="{BB962C8B-B14F-4D97-AF65-F5344CB8AC3E}">
        <p14:creationId xmlns:p14="http://schemas.microsoft.com/office/powerpoint/2010/main" val="322144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4B9BD-E4C6-C978-022E-8B3A2C2CF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15367CE1-BCB5-129C-4BAE-28574165D537}"/>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C55396F-155B-BE2D-7B0A-E1E9F6DEF63E}"/>
              </a:ext>
            </a:extLst>
          </p:cNvPr>
          <p:cNvSpPr txBox="1"/>
          <p:nvPr/>
        </p:nvSpPr>
        <p:spPr>
          <a:xfrm>
            <a:off x="4324865" y="718887"/>
            <a:ext cx="3542268" cy="369332"/>
          </a:xfrm>
          <a:prstGeom prst="rect">
            <a:avLst/>
          </a:prstGeom>
          <a:noFill/>
        </p:spPr>
        <p:txBody>
          <a:bodyPr wrap="square" rtlCol="0">
            <a:spAutoFit/>
          </a:bodyPr>
          <a:lstStyle/>
          <a:p>
            <a:pPr algn="ctr"/>
            <a:r>
              <a:rPr lang="en-IN" b="1" dirty="0"/>
              <a:t>Show All Appointments</a:t>
            </a:r>
          </a:p>
        </p:txBody>
      </p:sp>
      <p:pic>
        <p:nvPicPr>
          <p:cNvPr id="8" name="Picture 7">
            <a:extLst>
              <a:ext uri="{FF2B5EF4-FFF2-40B4-BE49-F238E27FC236}">
                <a16:creationId xmlns:a16="http://schemas.microsoft.com/office/drawing/2014/main" id="{FFDCE91D-A3D5-EB84-B0AB-1F11FC0E5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5"/>
            <a:ext cx="9304930" cy="5603423"/>
          </a:xfrm>
          <a:prstGeom prst="rect">
            <a:avLst/>
          </a:prstGeom>
          <a:ln>
            <a:solidFill>
              <a:schemeClr val="bg1"/>
            </a:solidFill>
          </a:ln>
        </p:spPr>
      </p:pic>
    </p:spTree>
    <p:extLst>
      <p:ext uri="{BB962C8B-B14F-4D97-AF65-F5344CB8AC3E}">
        <p14:creationId xmlns:p14="http://schemas.microsoft.com/office/powerpoint/2010/main" val="2266418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C05F79-F741-AA9C-6448-C19304EBE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6E9AF1D8-9516-990C-B569-AD02565622D4}"/>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8DF0B40-3F4B-5F2B-CB5A-D812634B3FC0}"/>
              </a:ext>
            </a:extLst>
          </p:cNvPr>
          <p:cNvSpPr txBox="1"/>
          <p:nvPr/>
        </p:nvSpPr>
        <p:spPr>
          <a:xfrm>
            <a:off x="4324865" y="718887"/>
            <a:ext cx="3542268" cy="369332"/>
          </a:xfrm>
          <a:prstGeom prst="rect">
            <a:avLst/>
          </a:prstGeom>
          <a:noFill/>
        </p:spPr>
        <p:txBody>
          <a:bodyPr wrap="square" rtlCol="0">
            <a:spAutoFit/>
          </a:bodyPr>
          <a:lstStyle/>
          <a:p>
            <a:pPr algn="ctr"/>
            <a:r>
              <a:rPr lang="en-IN" b="1" dirty="0"/>
              <a:t>Appointments Report</a:t>
            </a:r>
          </a:p>
        </p:txBody>
      </p:sp>
      <p:pic>
        <p:nvPicPr>
          <p:cNvPr id="8" name="Picture 7">
            <a:extLst>
              <a:ext uri="{FF2B5EF4-FFF2-40B4-BE49-F238E27FC236}">
                <a16:creationId xmlns:a16="http://schemas.microsoft.com/office/drawing/2014/main" id="{078C6D0B-34A6-9C67-81ED-1DA320DA2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6"/>
            <a:ext cx="9304930" cy="5603422"/>
          </a:xfrm>
          <a:prstGeom prst="rect">
            <a:avLst/>
          </a:prstGeom>
          <a:ln>
            <a:solidFill>
              <a:schemeClr val="bg1"/>
            </a:solidFill>
          </a:ln>
        </p:spPr>
      </p:pic>
    </p:spTree>
    <p:extLst>
      <p:ext uri="{BB962C8B-B14F-4D97-AF65-F5344CB8AC3E}">
        <p14:creationId xmlns:p14="http://schemas.microsoft.com/office/powerpoint/2010/main" val="2550489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FBE5A7-5CBD-184D-0B5E-38BD93C2F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8A23B07D-685A-8841-164D-0085B1BB8A8B}"/>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466202D-F48C-D82F-4CF8-AD7D1D93B1DB}"/>
              </a:ext>
            </a:extLst>
          </p:cNvPr>
          <p:cNvSpPr txBox="1"/>
          <p:nvPr/>
        </p:nvSpPr>
        <p:spPr>
          <a:xfrm>
            <a:off x="4324865" y="718887"/>
            <a:ext cx="3542268" cy="369332"/>
          </a:xfrm>
          <a:prstGeom prst="rect">
            <a:avLst/>
          </a:prstGeom>
          <a:noFill/>
        </p:spPr>
        <p:txBody>
          <a:bodyPr wrap="square" rtlCol="0">
            <a:spAutoFit/>
          </a:bodyPr>
          <a:lstStyle/>
          <a:p>
            <a:pPr algn="ctr"/>
            <a:r>
              <a:rPr lang="en-IN" b="1"/>
              <a:t>Settings</a:t>
            </a:r>
            <a:endParaRPr lang="en-IN" b="1" dirty="0"/>
          </a:p>
        </p:txBody>
      </p:sp>
      <p:pic>
        <p:nvPicPr>
          <p:cNvPr id="8" name="Picture 7">
            <a:extLst>
              <a:ext uri="{FF2B5EF4-FFF2-40B4-BE49-F238E27FC236}">
                <a16:creationId xmlns:a16="http://schemas.microsoft.com/office/drawing/2014/main" id="{25FC12C8-3828-3058-83A9-B8DA361557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5"/>
            <a:ext cx="9304930" cy="5603423"/>
          </a:xfrm>
          <a:prstGeom prst="rect">
            <a:avLst/>
          </a:prstGeom>
          <a:ln>
            <a:solidFill>
              <a:schemeClr val="bg1"/>
            </a:solidFill>
          </a:ln>
        </p:spPr>
      </p:pic>
    </p:spTree>
    <p:extLst>
      <p:ext uri="{BB962C8B-B14F-4D97-AF65-F5344CB8AC3E}">
        <p14:creationId xmlns:p14="http://schemas.microsoft.com/office/powerpoint/2010/main" val="2080449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BE1EB-C719-DB7E-A008-4A9204E9A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E93C1033-4B84-2E74-99A2-8BFBE227F52B}"/>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7B92ADB-F73E-E591-31F4-BA3A866E8675}"/>
              </a:ext>
            </a:extLst>
          </p:cNvPr>
          <p:cNvSpPr txBox="1"/>
          <p:nvPr/>
        </p:nvSpPr>
        <p:spPr>
          <a:xfrm>
            <a:off x="4324865" y="718887"/>
            <a:ext cx="3542268" cy="369332"/>
          </a:xfrm>
          <a:prstGeom prst="rect">
            <a:avLst/>
          </a:prstGeom>
          <a:noFill/>
        </p:spPr>
        <p:txBody>
          <a:bodyPr wrap="square" rtlCol="0">
            <a:spAutoFit/>
          </a:bodyPr>
          <a:lstStyle/>
          <a:p>
            <a:pPr algn="ctr"/>
            <a:r>
              <a:rPr lang="en-IN" b="1" dirty="0"/>
              <a:t>Edit Account Details</a:t>
            </a:r>
          </a:p>
        </p:txBody>
      </p:sp>
      <p:pic>
        <p:nvPicPr>
          <p:cNvPr id="8" name="Picture 7">
            <a:extLst>
              <a:ext uri="{FF2B5EF4-FFF2-40B4-BE49-F238E27FC236}">
                <a16:creationId xmlns:a16="http://schemas.microsoft.com/office/drawing/2014/main" id="{AEF2A69D-90A8-1F0B-5FB8-CFC1F0310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6"/>
            <a:ext cx="9304929" cy="5603422"/>
          </a:xfrm>
          <a:prstGeom prst="rect">
            <a:avLst/>
          </a:prstGeom>
          <a:ln>
            <a:solidFill>
              <a:schemeClr val="bg1"/>
            </a:solidFill>
          </a:ln>
        </p:spPr>
      </p:pic>
    </p:spTree>
    <p:extLst>
      <p:ext uri="{BB962C8B-B14F-4D97-AF65-F5344CB8AC3E}">
        <p14:creationId xmlns:p14="http://schemas.microsoft.com/office/powerpoint/2010/main" val="1035420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0483AE-5814-7F43-062D-7FA2BD0D7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ED730E1B-BDEA-F435-0FD0-20DE1C99899C}"/>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92E3F32-E12E-39EB-BA1B-38CAC9FD24D9}"/>
              </a:ext>
            </a:extLst>
          </p:cNvPr>
          <p:cNvSpPr txBox="1"/>
          <p:nvPr/>
        </p:nvSpPr>
        <p:spPr>
          <a:xfrm>
            <a:off x="4324865" y="718887"/>
            <a:ext cx="3542268" cy="369332"/>
          </a:xfrm>
          <a:prstGeom prst="rect">
            <a:avLst/>
          </a:prstGeom>
          <a:noFill/>
        </p:spPr>
        <p:txBody>
          <a:bodyPr wrap="square" rtlCol="0">
            <a:spAutoFit/>
          </a:bodyPr>
          <a:lstStyle/>
          <a:p>
            <a:pPr algn="ctr"/>
            <a:r>
              <a:rPr lang="en-IN" b="1" dirty="0"/>
              <a:t>View Account Details</a:t>
            </a:r>
          </a:p>
        </p:txBody>
      </p:sp>
      <p:pic>
        <p:nvPicPr>
          <p:cNvPr id="8" name="Picture 7">
            <a:extLst>
              <a:ext uri="{FF2B5EF4-FFF2-40B4-BE49-F238E27FC236}">
                <a16:creationId xmlns:a16="http://schemas.microsoft.com/office/drawing/2014/main" id="{A8B4746C-C4AA-ACE4-F4D7-015F2F115E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6"/>
            <a:ext cx="9304929" cy="5603422"/>
          </a:xfrm>
          <a:prstGeom prst="rect">
            <a:avLst/>
          </a:prstGeom>
          <a:ln>
            <a:solidFill>
              <a:schemeClr val="bg1"/>
            </a:solidFill>
          </a:ln>
        </p:spPr>
      </p:pic>
    </p:spTree>
    <p:extLst>
      <p:ext uri="{BB962C8B-B14F-4D97-AF65-F5344CB8AC3E}">
        <p14:creationId xmlns:p14="http://schemas.microsoft.com/office/powerpoint/2010/main" val="245089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DF32A1-F52F-D894-6851-46803BD31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4C2B896D-73F8-BA6C-57CB-4684F5B941BB}"/>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117BC57-4617-DFBF-D8D5-5F1C3A919330}"/>
              </a:ext>
            </a:extLst>
          </p:cNvPr>
          <p:cNvSpPr txBox="1"/>
          <p:nvPr/>
        </p:nvSpPr>
        <p:spPr>
          <a:xfrm>
            <a:off x="1388532" y="668079"/>
            <a:ext cx="4478868" cy="430887"/>
          </a:xfrm>
          <a:prstGeom prst="rect">
            <a:avLst/>
          </a:prstGeom>
          <a:noFill/>
        </p:spPr>
        <p:txBody>
          <a:bodyPr wrap="square" rtlCol="0">
            <a:spAutoFit/>
          </a:bodyPr>
          <a:lstStyle/>
          <a:p>
            <a:r>
              <a:rPr lang="en-IN" sz="2200" b="1" dirty="0"/>
              <a:t>First Level DFD :- Level-1 (DOCTOR)</a:t>
            </a:r>
            <a:r>
              <a:rPr lang="en-IN" sz="2000" b="1" dirty="0"/>
              <a:t> </a:t>
            </a:r>
            <a:endParaRPr lang="en-IN" b="1" dirty="0"/>
          </a:p>
        </p:txBody>
      </p:sp>
      <p:sp>
        <p:nvSpPr>
          <p:cNvPr id="7" name="Rectangle 6">
            <a:extLst>
              <a:ext uri="{FF2B5EF4-FFF2-40B4-BE49-F238E27FC236}">
                <a16:creationId xmlns:a16="http://schemas.microsoft.com/office/drawing/2014/main" id="{3B859AF5-C824-12D1-6A31-162A553C9FC3}"/>
              </a:ext>
            </a:extLst>
          </p:cNvPr>
          <p:cNvSpPr/>
          <p:nvPr/>
        </p:nvSpPr>
        <p:spPr>
          <a:xfrm>
            <a:off x="5003799" y="1557856"/>
            <a:ext cx="1930400" cy="728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lgn="ctr"/>
            <a:endParaRPr lang="en-IN" dirty="0"/>
          </a:p>
        </p:txBody>
      </p:sp>
      <p:sp>
        <p:nvSpPr>
          <p:cNvPr id="8" name="TextBox 7">
            <a:extLst>
              <a:ext uri="{FF2B5EF4-FFF2-40B4-BE49-F238E27FC236}">
                <a16:creationId xmlns:a16="http://schemas.microsoft.com/office/drawing/2014/main" id="{7AE81FDD-C6AC-F30D-CC72-3A27E12B374F}"/>
              </a:ext>
            </a:extLst>
          </p:cNvPr>
          <p:cNvSpPr txBox="1"/>
          <p:nvPr/>
        </p:nvSpPr>
        <p:spPr>
          <a:xfrm>
            <a:off x="5126565" y="1737243"/>
            <a:ext cx="1684867" cy="369332"/>
          </a:xfrm>
          <a:prstGeom prst="rect">
            <a:avLst/>
          </a:prstGeom>
          <a:noFill/>
        </p:spPr>
        <p:txBody>
          <a:bodyPr wrap="square" rtlCol="0">
            <a:spAutoFit/>
          </a:bodyPr>
          <a:lstStyle/>
          <a:p>
            <a:pPr algn="ctr"/>
            <a:r>
              <a:rPr lang="en-IN" dirty="0">
                <a:solidFill>
                  <a:schemeClr val="bg1"/>
                </a:solidFill>
              </a:rPr>
              <a:t>DOCTOR</a:t>
            </a:r>
          </a:p>
        </p:txBody>
      </p:sp>
      <p:cxnSp>
        <p:nvCxnSpPr>
          <p:cNvPr id="9" name="Connector: Elbow 8">
            <a:extLst>
              <a:ext uri="{FF2B5EF4-FFF2-40B4-BE49-F238E27FC236}">
                <a16:creationId xmlns:a16="http://schemas.microsoft.com/office/drawing/2014/main" id="{AFA8664A-1873-6E6E-CBF6-350A461C2FF4}"/>
              </a:ext>
            </a:extLst>
          </p:cNvPr>
          <p:cNvCxnSpPr>
            <a:cxnSpLocks/>
          </p:cNvCxnSpPr>
          <p:nvPr/>
        </p:nvCxnSpPr>
        <p:spPr>
          <a:xfrm rot="10800000" flipV="1">
            <a:off x="914402" y="1667958"/>
            <a:ext cx="3913714" cy="1947299"/>
          </a:xfrm>
          <a:prstGeom prst="bentConnector3">
            <a:avLst>
              <a:gd name="adj1" fmla="val 99756"/>
            </a:avLst>
          </a:prstGeom>
          <a:ln>
            <a:tailEnd type="triangle"/>
          </a:ln>
        </p:spPr>
        <p:style>
          <a:lnRef idx="2">
            <a:schemeClr val="dk1"/>
          </a:lnRef>
          <a:fillRef idx="0">
            <a:schemeClr val="dk1"/>
          </a:fillRef>
          <a:effectRef idx="1">
            <a:schemeClr val="dk1"/>
          </a:effectRef>
          <a:fontRef idx="minor">
            <a:schemeClr val="tx1"/>
          </a:fontRef>
        </p:style>
      </p:cxnSp>
      <p:sp>
        <p:nvSpPr>
          <p:cNvPr id="10" name="Oval 9">
            <a:extLst>
              <a:ext uri="{FF2B5EF4-FFF2-40B4-BE49-F238E27FC236}">
                <a16:creationId xmlns:a16="http://schemas.microsoft.com/office/drawing/2014/main" id="{8DFB43B3-0C60-0744-86CB-BF54A648F29C}"/>
              </a:ext>
            </a:extLst>
          </p:cNvPr>
          <p:cNvSpPr/>
          <p:nvPr/>
        </p:nvSpPr>
        <p:spPr>
          <a:xfrm>
            <a:off x="517499" y="3697751"/>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E7A8BD93-D96E-A39C-F74F-0963C0D88A84}"/>
              </a:ext>
            </a:extLst>
          </p:cNvPr>
          <p:cNvSpPr/>
          <p:nvPr/>
        </p:nvSpPr>
        <p:spPr>
          <a:xfrm>
            <a:off x="2391157" y="3691460"/>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Oval 11">
            <a:extLst>
              <a:ext uri="{FF2B5EF4-FFF2-40B4-BE49-F238E27FC236}">
                <a16:creationId xmlns:a16="http://schemas.microsoft.com/office/drawing/2014/main" id="{4395F4EC-874C-AD6A-9CAA-DBCBEB5157CA}"/>
              </a:ext>
            </a:extLst>
          </p:cNvPr>
          <p:cNvSpPr/>
          <p:nvPr/>
        </p:nvSpPr>
        <p:spPr>
          <a:xfrm>
            <a:off x="4093743" y="3691460"/>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a:extLst>
              <a:ext uri="{FF2B5EF4-FFF2-40B4-BE49-F238E27FC236}">
                <a16:creationId xmlns:a16="http://schemas.microsoft.com/office/drawing/2014/main" id="{F7C84109-2864-539E-DE28-325A946942F6}"/>
              </a:ext>
            </a:extLst>
          </p:cNvPr>
          <p:cNvSpPr/>
          <p:nvPr/>
        </p:nvSpPr>
        <p:spPr>
          <a:xfrm>
            <a:off x="8849383" y="3695581"/>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53774018-38C4-B5BD-89F2-11823D769E9F}"/>
              </a:ext>
            </a:extLst>
          </p:cNvPr>
          <p:cNvSpPr/>
          <p:nvPr/>
        </p:nvSpPr>
        <p:spPr>
          <a:xfrm>
            <a:off x="6998410" y="3711217"/>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E1803756-4A29-293E-A220-C3AFF9F5F090}"/>
              </a:ext>
            </a:extLst>
          </p:cNvPr>
          <p:cNvSpPr/>
          <p:nvPr/>
        </p:nvSpPr>
        <p:spPr>
          <a:xfrm>
            <a:off x="10686250" y="3691460"/>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7" name="Connector: Elbow 16">
            <a:extLst>
              <a:ext uri="{FF2B5EF4-FFF2-40B4-BE49-F238E27FC236}">
                <a16:creationId xmlns:a16="http://schemas.microsoft.com/office/drawing/2014/main" id="{7BB3F0AA-8774-F314-9940-21E618597D48}"/>
              </a:ext>
            </a:extLst>
          </p:cNvPr>
          <p:cNvCxnSpPr>
            <a:cxnSpLocks/>
          </p:cNvCxnSpPr>
          <p:nvPr/>
        </p:nvCxnSpPr>
        <p:spPr>
          <a:xfrm flipV="1">
            <a:off x="1117316" y="1828794"/>
            <a:ext cx="3801817" cy="1786464"/>
          </a:xfrm>
          <a:prstGeom prst="bentConnector3">
            <a:avLst>
              <a:gd name="adj1" fmla="val 115"/>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or: Elbow 17">
            <a:extLst>
              <a:ext uri="{FF2B5EF4-FFF2-40B4-BE49-F238E27FC236}">
                <a16:creationId xmlns:a16="http://schemas.microsoft.com/office/drawing/2014/main" id="{898E898F-E026-5C75-0FD3-24C46559F9AB}"/>
              </a:ext>
            </a:extLst>
          </p:cNvPr>
          <p:cNvCxnSpPr>
            <a:cxnSpLocks/>
          </p:cNvCxnSpPr>
          <p:nvPr/>
        </p:nvCxnSpPr>
        <p:spPr>
          <a:xfrm rot="10800000" flipV="1">
            <a:off x="2847727" y="2057391"/>
            <a:ext cx="2071408" cy="1557571"/>
          </a:xfrm>
          <a:prstGeom prst="bentConnector3">
            <a:avLst>
              <a:gd name="adj1" fmla="val 99866"/>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or: Elbow 18">
            <a:extLst>
              <a:ext uri="{FF2B5EF4-FFF2-40B4-BE49-F238E27FC236}">
                <a16:creationId xmlns:a16="http://schemas.microsoft.com/office/drawing/2014/main" id="{96F23822-5939-F258-544F-5200487B4815}"/>
              </a:ext>
            </a:extLst>
          </p:cNvPr>
          <p:cNvCxnSpPr>
            <a:cxnSpLocks/>
          </p:cNvCxnSpPr>
          <p:nvPr/>
        </p:nvCxnSpPr>
        <p:spPr>
          <a:xfrm flipV="1">
            <a:off x="3018224" y="2285962"/>
            <a:ext cx="1900909" cy="1329001"/>
          </a:xfrm>
          <a:prstGeom prst="bentConnector3">
            <a:avLst>
              <a:gd name="adj1" fmla="val 115"/>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or: Elbow 19">
            <a:extLst>
              <a:ext uri="{FF2B5EF4-FFF2-40B4-BE49-F238E27FC236}">
                <a16:creationId xmlns:a16="http://schemas.microsoft.com/office/drawing/2014/main" id="{227877DF-F7D0-74C6-861B-F0277094D75C}"/>
              </a:ext>
            </a:extLst>
          </p:cNvPr>
          <p:cNvCxnSpPr>
            <a:cxnSpLocks/>
          </p:cNvCxnSpPr>
          <p:nvPr/>
        </p:nvCxnSpPr>
        <p:spPr>
          <a:xfrm rot="5400000">
            <a:off x="4368791" y="2489177"/>
            <a:ext cx="1329296" cy="92286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nector: Elbow 20">
            <a:extLst>
              <a:ext uri="{FF2B5EF4-FFF2-40B4-BE49-F238E27FC236}">
                <a16:creationId xmlns:a16="http://schemas.microsoft.com/office/drawing/2014/main" id="{C81864FB-1449-A463-984A-6D82BA9CAF19}"/>
              </a:ext>
            </a:extLst>
          </p:cNvPr>
          <p:cNvCxnSpPr>
            <a:cxnSpLocks/>
          </p:cNvCxnSpPr>
          <p:nvPr/>
        </p:nvCxnSpPr>
        <p:spPr>
          <a:xfrm rot="5400000" flipH="1" flipV="1">
            <a:off x="4546592" y="2480708"/>
            <a:ext cx="1329296" cy="939804"/>
          </a:xfrm>
          <a:prstGeom prst="bentConnector3">
            <a:avLst>
              <a:gd name="adj1" fmla="val 35988"/>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8FD96660-DF78-A074-129C-69595DF7B3EF}"/>
              </a:ext>
            </a:extLst>
          </p:cNvPr>
          <p:cNvCxnSpPr>
            <a:cxnSpLocks/>
          </p:cNvCxnSpPr>
          <p:nvPr/>
        </p:nvCxnSpPr>
        <p:spPr>
          <a:xfrm rot="16200000" flipH="1">
            <a:off x="6266896" y="2397632"/>
            <a:ext cx="1219198" cy="1165252"/>
          </a:xfrm>
          <a:prstGeom prst="bentConnector3">
            <a:avLst>
              <a:gd name="adj1" fmla="val 51389"/>
            </a:avLst>
          </a:prstGeom>
          <a:ln>
            <a:tailEnd type="triangle"/>
          </a:ln>
        </p:spPr>
        <p:style>
          <a:lnRef idx="2">
            <a:schemeClr val="dk1"/>
          </a:lnRef>
          <a:fillRef idx="0">
            <a:schemeClr val="dk1"/>
          </a:fillRef>
          <a:effectRef idx="1">
            <a:schemeClr val="dk1"/>
          </a:effectRef>
          <a:fontRef idx="minor">
            <a:schemeClr val="tx1"/>
          </a:fontRef>
        </p:style>
      </p:cxnSp>
      <p:cxnSp>
        <p:nvCxnSpPr>
          <p:cNvPr id="25" name="Connector: Elbow 24">
            <a:extLst>
              <a:ext uri="{FF2B5EF4-FFF2-40B4-BE49-F238E27FC236}">
                <a16:creationId xmlns:a16="http://schemas.microsoft.com/office/drawing/2014/main" id="{09C6EB93-9B57-F920-E8BC-783396844F53}"/>
              </a:ext>
            </a:extLst>
          </p:cNvPr>
          <p:cNvCxnSpPr>
            <a:cxnSpLocks/>
          </p:cNvCxnSpPr>
          <p:nvPr/>
        </p:nvCxnSpPr>
        <p:spPr>
          <a:xfrm rot="16200000" flipV="1">
            <a:off x="6438889" y="2400292"/>
            <a:ext cx="1219198" cy="1159931"/>
          </a:xfrm>
          <a:prstGeom prst="bentConnector3">
            <a:avLst>
              <a:gd name="adj1" fmla="val 63194"/>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nector: Elbow 25">
            <a:extLst>
              <a:ext uri="{FF2B5EF4-FFF2-40B4-BE49-F238E27FC236}">
                <a16:creationId xmlns:a16="http://schemas.microsoft.com/office/drawing/2014/main" id="{4C0292E7-8541-F87F-C9FA-4210A21BBB47}"/>
              </a:ext>
            </a:extLst>
          </p:cNvPr>
          <p:cNvCxnSpPr>
            <a:cxnSpLocks/>
          </p:cNvCxnSpPr>
          <p:nvPr/>
        </p:nvCxnSpPr>
        <p:spPr>
          <a:xfrm>
            <a:off x="6997116" y="2213552"/>
            <a:ext cx="2341784" cy="1410043"/>
          </a:xfrm>
          <a:prstGeom prst="bentConnector3">
            <a:avLst>
              <a:gd name="adj1" fmla="val 100617"/>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or: Elbow 26">
            <a:extLst>
              <a:ext uri="{FF2B5EF4-FFF2-40B4-BE49-F238E27FC236}">
                <a16:creationId xmlns:a16="http://schemas.microsoft.com/office/drawing/2014/main" id="{8CAFDC84-65F2-5D2F-613F-B4680345ED6B}"/>
              </a:ext>
            </a:extLst>
          </p:cNvPr>
          <p:cNvCxnSpPr>
            <a:cxnSpLocks/>
          </p:cNvCxnSpPr>
          <p:nvPr/>
        </p:nvCxnSpPr>
        <p:spPr>
          <a:xfrm rot="10800000">
            <a:off x="7014629" y="2057392"/>
            <a:ext cx="2511445" cy="1526162"/>
          </a:xfrm>
          <a:prstGeom prst="bentConnector3">
            <a:avLst>
              <a:gd name="adj1" fmla="val -23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098D1088-DBBE-3463-ED01-BDA395F9CBD7}"/>
              </a:ext>
            </a:extLst>
          </p:cNvPr>
          <p:cNvCxnSpPr>
            <a:cxnSpLocks/>
          </p:cNvCxnSpPr>
          <p:nvPr/>
        </p:nvCxnSpPr>
        <p:spPr>
          <a:xfrm>
            <a:off x="7056965" y="1828794"/>
            <a:ext cx="4017719" cy="1786462"/>
          </a:xfrm>
          <a:prstGeom prst="bentConnector3">
            <a:avLst>
              <a:gd name="adj1" fmla="val 99733"/>
            </a:avLst>
          </a:prstGeom>
          <a:ln>
            <a:tailEnd type="triangle"/>
          </a:ln>
        </p:spPr>
        <p:style>
          <a:lnRef idx="2">
            <a:schemeClr val="dk1"/>
          </a:lnRef>
          <a:fillRef idx="0">
            <a:schemeClr val="dk1"/>
          </a:fillRef>
          <a:effectRef idx="1">
            <a:schemeClr val="dk1"/>
          </a:effectRef>
          <a:fontRef idx="minor">
            <a:schemeClr val="tx1"/>
          </a:fontRef>
        </p:style>
      </p:cxnSp>
      <p:cxnSp>
        <p:nvCxnSpPr>
          <p:cNvPr id="29" name="Connector: Elbow 28">
            <a:extLst>
              <a:ext uri="{FF2B5EF4-FFF2-40B4-BE49-F238E27FC236}">
                <a16:creationId xmlns:a16="http://schemas.microsoft.com/office/drawing/2014/main" id="{5C54F97D-FB31-3234-504A-241CAEA98D59}"/>
              </a:ext>
            </a:extLst>
          </p:cNvPr>
          <p:cNvCxnSpPr>
            <a:cxnSpLocks/>
          </p:cNvCxnSpPr>
          <p:nvPr/>
        </p:nvCxnSpPr>
        <p:spPr>
          <a:xfrm rot="10800000">
            <a:off x="6986086" y="1667958"/>
            <a:ext cx="4291513" cy="1947300"/>
          </a:xfrm>
          <a:prstGeom prst="bentConnector3">
            <a:avLst>
              <a:gd name="adj1" fmla="val -111"/>
            </a:avLst>
          </a:prstGeom>
          <a:ln>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BB232D04-8211-460E-B5F6-47E9299B9B52}"/>
              </a:ext>
            </a:extLst>
          </p:cNvPr>
          <p:cNvSpPr txBox="1"/>
          <p:nvPr/>
        </p:nvSpPr>
        <p:spPr>
          <a:xfrm>
            <a:off x="254864" y="4021919"/>
            <a:ext cx="1684867" cy="615553"/>
          </a:xfrm>
          <a:prstGeom prst="rect">
            <a:avLst/>
          </a:prstGeom>
          <a:noFill/>
        </p:spPr>
        <p:txBody>
          <a:bodyPr wrap="square" rtlCol="0">
            <a:spAutoFit/>
          </a:bodyPr>
          <a:lstStyle/>
          <a:p>
            <a:pPr algn="ctr"/>
            <a:r>
              <a:rPr lang="en-IN" dirty="0">
                <a:solidFill>
                  <a:schemeClr val="bg1"/>
                </a:solidFill>
              </a:rPr>
              <a:t>1.1</a:t>
            </a:r>
          </a:p>
          <a:p>
            <a:pPr algn="ctr"/>
            <a:r>
              <a:rPr lang="en-IN" sz="1600" dirty="0">
                <a:solidFill>
                  <a:schemeClr val="bg1"/>
                </a:solidFill>
              </a:rPr>
              <a:t>Login</a:t>
            </a:r>
            <a:endParaRPr lang="en-IN" dirty="0">
              <a:solidFill>
                <a:schemeClr val="bg1"/>
              </a:solidFill>
            </a:endParaRPr>
          </a:p>
        </p:txBody>
      </p:sp>
      <p:sp>
        <p:nvSpPr>
          <p:cNvPr id="31" name="TextBox 30">
            <a:extLst>
              <a:ext uri="{FF2B5EF4-FFF2-40B4-BE49-F238E27FC236}">
                <a16:creationId xmlns:a16="http://schemas.microsoft.com/office/drawing/2014/main" id="{64B11841-760F-A8ED-1585-9C8987C52015}"/>
              </a:ext>
            </a:extLst>
          </p:cNvPr>
          <p:cNvSpPr txBox="1"/>
          <p:nvPr/>
        </p:nvSpPr>
        <p:spPr>
          <a:xfrm>
            <a:off x="2126793" y="4021920"/>
            <a:ext cx="1684867" cy="584775"/>
          </a:xfrm>
          <a:prstGeom prst="rect">
            <a:avLst/>
          </a:prstGeom>
          <a:noFill/>
        </p:spPr>
        <p:txBody>
          <a:bodyPr wrap="square" rtlCol="0">
            <a:spAutoFit/>
          </a:bodyPr>
          <a:lstStyle/>
          <a:p>
            <a:pPr algn="ctr"/>
            <a:r>
              <a:rPr lang="en-IN" dirty="0">
                <a:solidFill>
                  <a:schemeClr val="bg1"/>
                </a:solidFill>
              </a:rPr>
              <a:t>1.2</a:t>
            </a:r>
          </a:p>
          <a:p>
            <a:pPr algn="ctr"/>
            <a:r>
              <a:rPr lang="en-IN" sz="1400" dirty="0">
                <a:solidFill>
                  <a:schemeClr val="bg1"/>
                </a:solidFill>
              </a:rPr>
              <a:t>Manage Profile</a:t>
            </a:r>
            <a:endParaRPr lang="en-IN" dirty="0">
              <a:solidFill>
                <a:schemeClr val="bg1"/>
              </a:solidFill>
            </a:endParaRPr>
          </a:p>
        </p:txBody>
      </p:sp>
      <p:sp>
        <p:nvSpPr>
          <p:cNvPr id="33" name="TextBox 32">
            <a:extLst>
              <a:ext uri="{FF2B5EF4-FFF2-40B4-BE49-F238E27FC236}">
                <a16:creationId xmlns:a16="http://schemas.microsoft.com/office/drawing/2014/main" id="{EA3A5354-EEF2-F5D9-8021-4CA797B6FEBF}"/>
              </a:ext>
            </a:extLst>
          </p:cNvPr>
          <p:cNvSpPr txBox="1"/>
          <p:nvPr/>
        </p:nvSpPr>
        <p:spPr>
          <a:xfrm>
            <a:off x="5387049" y="4004690"/>
            <a:ext cx="1684867" cy="615553"/>
          </a:xfrm>
          <a:prstGeom prst="rect">
            <a:avLst/>
          </a:prstGeom>
          <a:noFill/>
        </p:spPr>
        <p:txBody>
          <a:bodyPr wrap="square" rtlCol="0">
            <a:spAutoFit/>
          </a:bodyPr>
          <a:lstStyle/>
          <a:p>
            <a:pPr algn="ctr"/>
            <a:r>
              <a:rPr lang="en-IN" dirty="0">
                <a:solidFill>
                  <a:schemeClr val="bg1"/>
                </a:solidFill>
              </a:rPr>
              <a:t>1.4</a:t>
            </a:r>
          </a:p>
          <a:p>
            <a:pPr algn="ctr"/>
            <a:r>
              <a:rPr lang="en-IN" sz="1600" dirty="0">
                <a:solidFill>
                  <a:schemeClr val="bg1"/>
                </a:solidFill>
              </a:rPr>
              <a:t>Show Doctor</a:t>
            </a:r>
            <a:endParaRPr lang="en-IN" dirty="0">
              <a:solidFill>
                <a:schemeClr val="bg1"/>
              </a:solidFill>
            </a:endParaRPr>
          </a:p>
        </p:txBody>
      </p:sp>
      <p:sp>
        <p:nvSpPr>
          <p:cNvPr id="34" name="TextBox 33">
            <a:extLst>
              <a:ext uri="{FF2B5EF4-FFF2-40B4-BE49-F238E27FC236}">
                <a16:creationId xmlns:a16="http://schemas.microsoft.com/office/drawing/2014/main" id="{FC27D3CD-8022-A083-CF6A-C4671F14C3CA}"/>
              </a:ext>
            </a:extLst>
          </p:cNvPr>
          <p:cNvSpPr txBox="1"/>
          <p:nvPr/>
        </p:nvSpPr>
        <p:spPr>
          <a:xfrm>
            <a:off x="3851126" y="3964216"/>
            <a:ext cx="1684867" cy="800219"/>
          </a:xfrm>
          <a:prstGeom prst="rect">
            <a:avLst/>
          </a:prstGeom>
          <a:noFill/>
        </p:spPr>
        <p:txBody>
          <a:bodyPr wrap="square" rtlCol="0">
            <a:spAutoFit/>
          </a:bodyPr>
          <a:lstStyle/>
          <a:p>
            <a:pPr algn="ctr"/>
            <a:r>
              <a:rPr lang="en-IN" dirty="0">
                <a:solidFill>
                  <a:schemeClr val="bg1"/>
                </a:solidFill>
              </a:rPr>
              <a:t>1.3</a:t>
            </a:r>
          </a:p>
          <a:p>
            <a:pPr algn="ctr"/>
            <a:r>
              <a:rPr lang="en-IN" sz="1400" dirty="0">
                <a:solidFill>
                  <a:schemeClr val="bg1"/>
                </a:solidFill>
              </a:rPr>
              <a:t>Show </a:t>
            </a:r>
          </a:p>
          <a:p>
            <a:pPr algn="ctr"/>
            <a:r>
              <a:rPr lang="en-IN" sz="1400" dirty="0">
                <a:solidFill>
                  <a:schemeClr val="bg1"/>
                </a:solidFill>
              </a:rPr>
              <a:t>Appointment</a:t>
            </a:r>
            <a:endParaRPr lang="en-IN" sz="1600" dirty="0">
              <a:solidFill>
                <a:schemeClr val="bg1"/>
              </a:solidFill>
            </a:endParaRPr>
          </a:p>
        </p:txBody>
      </p:sp>
      <p:sp>
        <p:nvSpPr>
          <p:cNvPr id="35" name="TextBox 34">
            <a:extLst>
              <a:ext uri="{FF2B5EF4-FFF2-40B4-BE49-F238E27FC236}">
                <a16:creationId xmlns:a16="http://schemas.microsoft.com/office/drawing/2014/main" id="{8D2CE201-AE4F-4798-02F4-696AACE2F773}"/>
              </a:ext>
            </a:extLst>
          </p:cNvPr>
          <p:cNvSpPr txBox="1"/>
          <p:nvPr/>
        </p:nvSpPr>
        <p:spPr>
          <a:xfrm>
            <a:off x="6755793" y="3976949"/>
            <a:ext cx="1684867" cy="861774"/>
          </a:xfrm>
          <a:prstGeom prst="rect">
            <a:avLst/>
          </a:prstGeom>
          <a:noFill/>
        </p:spPr>
        <p:txBody>
          <a:bodyPr wrap="square" rtlCol="0">
            <a:spAutoFit/>
          </a:bodyPr>
          <a:lstStyle/>
          <a:p>
            <a:pPr algn="ctr"/>
            <a:r>
              <a:rPr lang="en-IN" dirty="0">
                <a:solidFill>
                  <a:schemeClr val="bg1"/>
                </a:solidFill>
              </a:rPr>
              <a:t>1.4</a:t>
            </a:r>
          </a:p>
          <a:p>
            <a:pPr algn="ctr"/>
            <a:r>
              <a:rPr lang="en-IN" sz="1600" dirty="0" err="1">
                <a:solidFill>
                  <a:schemeClr val="bg1"/>
                </a:solidFill>
              </a:rPr>
              <a:t>Genetare</a:t>
            </a:r>
            <a:endParaRPr lang="en-IN" sz="1600" dirty="0">
              <a:solidFill>
                <a:schemeClr val="bg1"/>
              </a:solidFill>
            </a:endParaRPr>
          </a:p>
          <a:p>
            <a:pPr algn="ctr"/>
            <a:r>
              <a:rPr lang="en-IN" sz="1600" dirty="0">
                <a:solidFill>
                  <a:schemeClr val="bg1"/>
                </a:solidFill>
              </a:rPr>
              <a:t>Report</a:t>
            </a:r>
          </a:p>
        </p:txBody>
      </p:sp>
      <p:sp>
        <p:nvSpPr>
          <p:cNvPr id="36" name="TextBox 35">
            <a:extLst>
              <a:ext uri="{FF2B5EF4-FFF2-40B4-BE49-F238E27FC236}">
                <a16:creationId xmlns:a16="http://schemas.microsoft.com/office/drawing/2014/main" id="{08E0E57C-E0F1-795F-E26D-5F7B4697A2D4}"/>
              </a:ext>
            </a:extLst>
          </p:cNvPr>
          <p:cNvSpPr txBox="1"/>
          <p:nvPr/>
        </p:nvSpPr>
        <p:spPr>
          <a:xfrm>
            <a:off x="10443633" y="3980676"/>
            <a:ext cx="1684867" cy="646331"/>
          </a:xfrm>
          <a:prstGeom prst="rect">
            <a:avLst/>
          </a:prstGeom>
          <a:noFill/>
        </p:spPr>
        <p:txBody>
          <a:bodyPr wrap="square" rtlCol="0">
            <a:spAutoFit/>
          </a:bodyPr>
          <a:lstStyle/>
          <a:p>
            <a:pPr algn="ctr"/>
            <a:r>
              <a:rPr lang="en-IN" dirty="0">
                <a:solidFill>
                  <a:schemeClr val="bg1"/>
                </a:solidFill>
              </a:rPr>
              <a:t>1.6</a:t>
            </a:r>
          </a:p>
          <a:p>
            <a:pPr algn="ctr"/>
            <a:r>
              <a:rPr lang="en-IN" dirty="0">
                <a:solidFill>
                  <a:schemeClr val="bg1"/>
                </a:solidFill>
              </a:rPr>
              <a:t>Logout</a:t>
            </a:r>
          </a:p>
        </p:txBody>
      </p:sp>
      <p:cxnSp>
        <p:nvCxnSpPr>
          <p:cNvPr id="37" name="Straight Arrow Connector 36">
            <a:extLst>
              <a:ext uri="{FF2B5EF4-FFF2-40B4-BE49-F238E27FC236}">
                <a16:creationId xmlns:a16="http://schemas.microsoft.com/office/drawing/2014/main" id="{4F4CDF50-27EE-2438-2834-1F32CE9E0E23}"/>
              </a:ext>
            </a:extLst>
          </p:cNvPr>
          <p:cNvCxnSpPr/>
          <p:nvPr/>
        </p:nvCxnSpPr>
        <p:spPr>
          <a:xfrm>
            <a:off x="999069"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9AEF0577-59F1-4094-9183-70E26CB8E6FE}"/>
              </a:ext>
            </a:extLst>
          </p:cNvPr>
          <p:cNvCxnSpPr>
            <a:cxnSpLocks/>
          </p:cNvCxnSpPr>
          <p:nvPr/>
        </p:nvCxnSpPr>
        <p:spPr>
          <a:xfrm flipV="1">
            <a:off x="1181965"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B8BFDFB9-2AE3-38B9-5000-7CB27458CDCC}"/>
              </a:ext>
            </a:extLst>
          </p:cNvPr>
          <p:cNvCxnSpPr/>
          <p:nvPr/>
        </p:nvCxnSpPr>
        <p:spPr>
          <a:xfrm>
            <a:off x="2837393"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EF23A8D3-AA60-5635-3A1C-A3C9A0FD94BD}"/>
              </a:ext>
            </a:extLst>
          </p:cNvPr>
          <p:cNvCxnSpPr>
            <a:cxnSpLocks/>
          </p:cNvCxnSpPr>
          <p:nvPr/>
        </p:nvCxnSpPr>
        <p:spPr>
          <a:xfrm flipV="1">
            <a:off x="3045690"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46DE1872-C2EB-E3F1-059B-D68349A9CDB0}"/>
              </a:ext>
            </a:extLst>
          </p:cNvPr>
          <p:cNvCxnSpPr/>
          <p:nvPr/>
        </p:nvCxnSpPr>
        <p:spPr>
          <a:xfrm>
            <a:off x="4741347"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3DBDAB54-A31D-F5F6-67B7-61E74FF6880C}"/>
              </a:ext>
            </a:extLst>
          </p:cNvPr>
          <p:cNvCxnSpPr>
            <a:cxnSpLocks/>
          </p:cNvCxnSpPr>
          <p:nvPr/>
        </p:nvCxnSpPr>
        <p:spPr>
          <a:xfrm flipV="1">
            <a:off x="4526297"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BF24F66-937F-92E5-FF6E-24FEDEA307CC}"/>
              </a:ext>
            </a:extLst>
          </p:cNvPr>
          <p:cNvCxnSpPr/>
          <p:nvPr/>
        </p:nvCxnSpPr>
        <p:spPr>
          <a:xfrm>
            <a:off x="7518392" y="4970576"/>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2D80A574-218C-B750-4E97-B68927DC95AD}"/>
              </a:ext>
            </a:extLst>
          </p:cNvPr>
          <p:cNvCxnSpPr>
            <a:cxnSpLocks/>
          </p:cNvCxnSpPr>
          <p:nvPr/>
        </p:nvCxnSpPr>
        <p:spPr>
          <a:xfrm flipV="1">
            <a:off x="7743632" y="4964973"/>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12DA37A7-F035-2FAD-9ABB-0129E98F82C6}"/>
              </a:ext>
            </a:extLst>
          </p:cNvPr>
          <p:cNvCxnSpPr/>
          <p:nvPr/>
        </p:nvCxnSpPr>
        <p:spPr>
          <a:xfrm>
            <a:off x="9618632" y="4971624"/>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2E2ADC3-13C0-12B7-C596-F8F51C69E991}"/>
              </a:ext>
            </a:extLst>
          </p:cNvPr>
          <p:cNvCxnSpPr>
            <a:cxnSpLocks/>
          </p:cNvCxnSpPr>
          <p:nvPr/>
        </p:nvCxnSpPr>
        <p:spPr>
          <a:xfrm flipV="1">
            <a:off x="9400822" y="4964973"/>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3BD5E78-3901-FF47-667C-B4B47CF9ADE9}"/>
              </a:ext>
            </a:extLst>
          </p:cNvPr>
          <p:cNvCxnSpPr/>
          <p:nvPr/>
        </p:nvCxnSpPr>
        <p:spPr>
          <a:xfrm>
            <a:off x="385747" y="6011329"/>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A90EA4EB-FA75-E088-BEEC-F397E70378EE}"/>
              </a:ext>
            </a:extLst>
          </p:cNvPr>
          <p:cNvCxnSpPr/>
          <p:nvPr/>
        </p:nvCxnSpPr>
        <p:spPr>
          <a:xfrm>
            <a:off x="385747" y="634999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A646D218-FB36-387A-19BA-4FA06CDD37D8}"/>
              </a:ext>
            </a:extLst>
          </p:cNvPr>
          <p:cNvCxnSpPr/>
          <p:nvPr/>
        </p:nvCxnSpPr>
        <p:spPr>
          <a:xfrm>
            <a:off x="2224361" y="601132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4CBBCC57-254B-AFCC-461B-EC6C2C0F5BED}"/>
              </a:ext>
            </a:extLst>
          </p:cNvPr>
          <p:cNvCxnSpPr/>
          <p:nvPr/>
        </p:nvCxnSpPr>
        <p:spPr>
          <a:xfrm>
            <a:off x="2224361" y="6349991"/>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Straight Connector 52">
            <a:extLst>
              <a:ext uri="{FF2B5EF4-FFF2-40B4-BE49-F238E27FC236}">
                <a16:creationId xmlns:a16="http://schemas.microsoft.com/office/drawing/2014/main" id="{497AB29E-3C47-7ED9-93F9-396802700413}"/>
              </a:ext>
            </a:extLst>
          </p:cNvPr>
          <p:cNvCxnSpPr/>
          <p:nvPr/>
        </p:nvCxnSpPr>
        <p:spPr>
          <a:xfrm>
            <a:off x="4017343" y="5960518"/>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2397511E-51D7-7034-B0EB-1710C77429E8}"/>
              </a:ext>
            </a:extLst>
          </p:cNvPr>
          <p:cNvCxnSpPr/>
          <p:nvPr/>
        </p:nvCxnSpPr>
        <p:spPr>
          <a:xfrm>
            <a:off x="4017343" y="6383854"/>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a:extLst>
              <a:ext uri="{FF2B5EF4-FFF2-40B4-BE49-F238E27FC236}">
                <a16:creationId xmlns:a16="http://schemas.microsoft.com/office/drawing/2014/main" id="{3ABB9C06-B2B9-A09B-C00B-CFA0D4D377C2}"/>
              </a:ext>
            </a:extLst>
          </p:cNvPr>
          <p:cNvCxnSpPr/>
          <p:nvPr/>
        </p:nvCxnSpPr>
        <p:spPr>
          <a:xfrm>
            <a:off x="6947687" y="5943589"/>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52C68209-6FE7-9BD6-7D32-AFD243784DA6}"/>
              </a:ext>
            </a:extLst>
          </p:cNvPr>
          <p:cNvCxnSpPr/>
          <p:nvPr/>
        </p:nvCxnSpPr>
        <p:spPr>
          <a:xfrm>
            <a:off x="6973097" y="6383859"/>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33A9D834-B6F6-1EBD-B66A-B7A76F740AB2}"/>
              </a:ext>
            </a:extLst>
          </p:cNvPr>
          <p:cNvCxnSpPr/>
          <p:nvPr/>
        </p:nvCxnSpPr>
        <p:spPr>
          <a:xfrm>
            <a:off x="8870951" y="5985924"/>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434AA30C-FEC1-1911-5D53-2DACE281FB41}"/>
              </a:ext>
            </a:extLst>
          </p:cNvPr>
          <p:cNvCxnSpPr/>
          <p:nvPr/>
        </p:nvCxnSpPr>
        <p:spPr>
          <a:xfrm>
            <a:off x="8870951" y="6375392"/>
            <a:ext cx="1361533" cy="0"/>
          </a:xfrm>
          <a:prstGeom prst="line">
            <a:avLst/>
          </a:prstGeom>
        </p:spPr>
        <p:style>
          <a:lnRef idx="3">
            <a:schemeClr val="accent1"/>
          </a:lnRef>
          <a:fillRef idx="0">
            <a:schemeClr val="accent1"/>
          </a:fillRef>
          <a:effectRef idx="2">
            <a:schemeClr val="accent1"/>
          </a:effectRef>
          <a:fontRef idx="minor">
            <a:schemeClr val="tx1"/>
          </a:fontRef>
        </p:style>
      </p:cxnSp>
      <p:sp>
        <p:nvSpPr>
          <p:cNvPr id="61" name="TextBox 60">
            <a:extLst>
              <a:ext uri="{FF2B5EF4-FFF2-40B4-BE49-F238E27FC236}">
                <a16:creationId xmlns:a16="http://schemas.microsoft.com/office/drawing/2014/main" id="{5FEDE97E-61E6-B26E-D8E3-20A9A2AEB5C1}"/>
              </a:ext>
            </a:extLst>
          </p:cNvPr>
          <p:cNvSpPr txBox="1"/>
          <p:nvPr/>
        </p:nvSpPr>
        <p:spPr>
          <a:xfrm>
            <a:off x="385747" y="6002849"/>
            <a:ext cx="1331386" cy="369332"/>
          </a:xfrm>
          <a:prstGeom prst="rect">
            <a:avLst/>
          </a:prstGeom>
          <a:noFill/>
        </p:spPr>
        <p:txBody>
          <a:bodyPr wrap="square" rtlCol="0">
            <a:spAutoFit/>
          </a:bodyPr>
          <a:lstStyle/>
          <a:p>
            <a:pPr algn="ctr"/>
            <a:r>
              <a:rPr lang="en-IN" dirty="0"/>
              <a:t>DOCTOR</a:t>
            </a:r>
          </a:p>
        </p:txBody>
      </p:sp>
      <p:sp>
        <p:nvSpPr>
          <p:cNvPr id="62" name="TextBox 61">
            <a:extLst>
              <a:ext uri="{FF2B5EF4-FFF2-40B4-BE49-F238E27FC236}">
                <a16:creationId xmlns:a16="http://schemas.microsoft.com/office/drawing/2014/main" id="{284B6BFB-8727-3A8C-4327-AB7AC4B28020}"/>
              </a:ext>
            </a:extLst>
          </p:cNvPr>
          <p:cNvSpPr txBox="1"/>
          <p:nvPr/>
        </p:nvSpPr>
        <p:spPr>
          <a:xfrm>
            <a:off x="2182034" y="6002849"/>
            <a:ext cx="1331386" cy="369332"/>
          </a:xfrm>
          <a:prstGeom prst="rect">
            <a:avLst/>
          </a:prstGeom>
          <a:noFill/>
        </p:spPr>
        <p:txBody>
          <a:bodyPr wrap="square" rtlCol="0">
            <a:spAutoFit/>
          </a:bodyPr>
          <a:lstStyle/>
          <a:p>
            <a:pPr algn="ctr"/>
            <a:r>
              <a:rPr lang="en-IN" dirty="0"/>
              <a:t>DOCTOR</a:t>
            </a:r>
          </a:p>
        </p:txBody>
      </p:sp>
      <p:sp>
        <p:nvSpPr>
          <p:cNvPr id="66" name="TextBox 65">
            <a:extLst>
              <a:ext uri="{FF2B5EF4-FFF2-40B4-BE49-F238E27FC236}">
                <a16:creationId xmlns:a16="http://schemas.microsoft.com/office/drawing/2014/main" id="{EC9A4C11-8117-8C52-FEFD-2E1BD380348F}"/>
              </a:ext>
            </a:extLst>
          </p:cNvPr>
          <p:cNvSpPr txBox="1"/>
          <p:nvPr/>
        </p:nvSpPr>
        <p:spPr>
          <a:xfrm>
            <a:off x="8709285" y="5921149"/>
            <a:ext cx="1684863" cy="523220"/>
          </a:xfrm>
          <a:prstGeom prst="rect">
            <a:avLst/>
          </a:prstGeom>
          <a:noFill/>
        </p:spPr>
        <p:txBody>
          <a:bodyPr wrap="square" rtlCol="0">
            <a:spAutoFit/>
          </a:bodyPr>
          <a:lstStyle/>
          <a:p>
            <a:pPr algn="ctr"/>
            <a:r>
              <a:rPr lang="en-IN" sz="1400" dirty="0"/>
              <a:t>PATIENT, APPOINTMENT</a:t>
            </a:r>
          </a:p>
        </p:txBody>
      </p:sp>
      <p:sp>
        <p:nvSpPr>
          <p:cNvPr id="67" name="TextBox 66">
            <a:extLst>
              <a:ext uri="{FF2B5EF4-FFF2-40B4-BE49-F238E27FC236}">
                <a16:creationId xmlns:a16="http://schemas.microsoft.com/office/drawing/2014/main" id="{0B2B3B8A-8CDD-C034-072E-0A8F23691FF5}"/>
              </a:ext>
            </a:extLst>
          </p:cNvPr>
          <p:cNvSpPr txBox="1"/>
          <p:nvPr/>
        </p:nvSpPr>
        <p:spPr>
          <a:xfrm rot="16200000">
            <a:off x="311995" y="5302095"/>
            <a:ext cx="1017650" cy="369332"/>
          </a:xfrm>
          <a:prstGeom prst="rect">
            <a:avLst/>
          </a:prstGeom>
          <a:noFill/>
        </p:spPr>
        <p:txBody>
          <a:bodyPr wrap="square" rtlCol="0">
            <a:spAutoFit/>
          </a:bodyPr>
          <a:lstStyle/>
          <a:p>
            <a:pPr algn="ctr"/>
            <a:r>
              <a:rPr lang="en-IN" dirty="0" err="1"/>
              <a:t>Req</a:t>
            </a:r>
            <a:endParaRPr lang="en-IN" dirty="0"/>
          </a:p>
        </p:txBody>
      </p:sp>
      <p:sp>
        <p:nvSpPr>
          <p:cNvPr id="68" name="TextBox 67">
            <a:extLst>
              <a:ext uri="{FF2B5EF4-FFF2-40B4-BE49-F238E27FC236}">
                <a16:creationId xmlns:a16="http://schemas.microsoft.com/office/drawing/2014/main" id="{CB4E4AFD-601A-1168-DF1B-F23B4F2172FF}"/>
              </a:ext>
            </a:extLst>
          </p:cNvPr>
          <p:cNvSpPr txBox="1"/>
          <p:nvPr/>
        </p:nvSpPr>
        <p:spPr>
          <a:xfrm rot="5400000">
            <a:off x="851905" y="5289132"/>
            <a:ext cx="1017650" cy="369332"/>
          </a:xfrm>
          <a:prstGeom prst="rect">
            <a:avLst/>
          </a:prstGeom>
          <a:noFill/>
        </p:spPr>
        <p:txBody>
          <a:bodyPr wrap="square" rtlCol="0">
            <a:spAutoFit/>
          </a:bodyPr>
          <a:lstStyle/>
          <a:p>
            <a:pPr algn="ctr"/>
            <a:r>
              <a:rPr lang="en-IN" dirty="0"/>
              <a:t>Res</a:t>
            </a:r>
          </a:p>
        </p:txBody>
      </p:sp>
      <p:sp>
        <p:nvSpPr>
          <p:cNvPr id="69" name="TextBox 68">
            <a:extLst>
              <a:ext uri="{FF2B5EF4-FFF2-40B4-BE49-F238E27FC236}">
                <a16:creationId xmlns:a16="http://schemas.microsoft.com/office/drawing/2014/main" id="{051115A8-61EB-556A-C10C-6B7DC25C1461}"/>
              </a:ext>
            </a:extLst>
          </p:cNvPr>
          <p:cNvSpPr txBox="1"/>
          <p:nvPr/>
        </p:nvSpPr>
        <p:spPr>
          <a:xfrm rot="16200000">
            <a:off x="2117609" y="5278185"/>
            <a:ext cx="1017650" cy="369332"/>
          </a:xfrm>
          <a:prstGeom prst="rect">
            <a:avLst/>
          </a:prstGeom>
          <a:noFill/>
        </p:spPr>
        <p:txBody>
          <a:bodyPr wrap="square" rtlCol="0">
            <a:spAutoFit/>
          </a:bodyPr>
          <a:lstStyle/>
          <a:p>
            <a:pPr algn="ctr"/>
            <a:r>
              <a:rPr lang="en-IN" dirty="0" err="1"/>
              <a:t>Req</a:t>
            </a:r>
            <a:endParaRPr lang="en-IN" dirty="0"/>
          </a:p>
        </p:txBody>
      </p:sp>
      <p:sp>
        <p:nvSpPr>
          <p:cNvPr id="70" name="TextBox 69">
            <a:extLst>
              <a:ext uri="{FF2B5EF4-FFF2-40B4-BE49-F238E27FC236}">
                <a16:creationId xmlns:a16="http://schemas.microsoft.com/office/drawing/2014/main" id="{221B2B2D-A15D-3640-2DA0-66ACFF50EFDC}"/>
              </a:ext>
            </a:extLst>
          </p:cNvPr>
          <p:cNvSpPr txBox="1"/>
          <p:nvPr/>
        </p:nvSpPr>
        <p:spPr>
          <a:xfrm rot="5400000">
            <a:off x="2704997" y="5280750"/>
            <a:ext cx="1017650" cy="369332"/>
          </a:xfrm>
          <a:prstGeom prst="rect">
            <a:avLst/>
          </a:prstGeom>
          <a:noFill/>
        </p:spPr>
        <p:txBody>
          <a:bodyPr wrap="square" rtlCol="0">
            <a:spAutoFit/>
          </a:bodyPr>
          <a:lstStyle/>
          <a:p>
            <a:pPr algn="ctr"/>
            <a:r>
              <a:rPr lang="en-IN" dirty="0"/>
              <a:t>Res</a:t>
            </a:r>
          </a:p>
        </p:txBody>
      </p:sp>
      <p:sp>
        <p:nvSpPr>
          <p:cNvPr id="71" name="TextBox 70">
            <a:extLst>
              <a:ext uri="{FF2B5EF4-FFF2-40B4-BE49-F238E27FC236}">
                <a16:creationId xmlns:a16="http://schemas.microsoft.com/office/drawing/2014/main" id="{FFABB193-98AD-4C9B-07B0-27EA0E7A7318}"/>
              </a:ext>
            </a:extLst>
          </p:cNvPr>
          <p:cNvSpPr txBox="1"/>
          <p:nvPr/>
        </p:nvSpPr>
        <p:spPr>
          <a:xfrm rot="16200000">
            <a:off x="3858071" y="5302095"/>
            <a:ext cx="1017650" cy="369332"/>
          </a:xfrm>
          <a:prstGeom prst="rect">
            <a:avLst/>
          </a:prstGeom>
          <a:noFill/>
        </p:spPr>
        <p:txBody>
          <a:bodyPr wrap="square" rtlCol="0">
            <a:spAutoFit/>
          </a:bodyPr>
          <a:lstStyle/>
          <a:p>
            <a:pPr algn="ctr"/>
            <a:r>
              <a:rPr lang="en-IN" dirty="0" err="1"/>
              <a:t>Req</a:t>
            </a:r>
            <a:endParaRPr lang="en-IN" dirty="0"/>
          </a:p>
        </p:txBody>
      </p:sp>
      <p:sp>
        <p:nvSpPr>
          <p:cNvPr id="72" name="TextBox 71">
            <a:extLst>
              <a:ext uri="{FF2B5EF4-FFF2-40B4-BE49-F238E27FC236}">
                <a16:creationId xmlns:a16="http://schemas.microsoft.com/office/drawing/2014/main" id="{C60A6CEE-8A78-DE87-6BCD-6D2E431A08B6}"/>
              </a:ext>
            </a:extLst>
          </p:cNvPr>
          <p:cNvSpPr txBox="1"/>
          <p:nvPr/>
        </p:nvSpPr>
        <p:spPr>
          <a:xfrm rot="5400000">
            <a:off x="4397981" y="5289132"/>
            <a:ext cx="1017650" cy="369332"/>
          </a:xfrm>
          <a:prstGeom prst="rect">
            <a:avLst/>
          </a:prstGeom>
          <a:noFill/>
        </p:spPr>
        <p:txBody>
          <a:bodyPr wrap="square" rtlCol="0">
            <a:spAutoFit/>
          </a:bodyPr>
          <a:lstStyle/>
          <a:p>
            <a:pPr algn="ctr"/>
            <a:r>
              <a:rPr lang="en-IN" dirty="0"/>
              <a:t>Res</a:t>
            </a:r>
          </a:p>
        </p:txBody>
      </p:sp>
      <p:sp>
        <p:nvSpPr>
          <p:cNvPr id="75" name="TextBox 74">
            <a:extLst>
              <a:ext uri="{FF2B5EF4-FFF2-40B4-BE49-F238E27FC236}">
                <a16:creationId xmlns:a16="http://schemas.microsoft.com/office/drawing/2014/main" id="{2DB28C6C-35D1-9E6E-060D-544361A50DEE}"/>
              </a:ext>
            </a:extLst>
          </p:cNvPr>
          <p:cNvSpPr txBox="1"/>
          <p:nvPr/>
        </p:nvSpPr>
        <p:spPr>
          <a:xfrm rot="16200000">
            <a:off x="6823890" y="5227658"/>
            <a:ext cx="1017650" cy="369332"/>
          </a:xfrm>
          <a:prstGeom prst="rect">
            <a:avLst/>
          </a:prstGeom>
          <a:noFill/>
        </p:spPr>
        <p:txBody>
          <a:bodyPr wrap="square" rtlCol="0">
            <a:spAutoFit/>
          </a:bodyPr>
          <a:lstStyle/>
          <a:p>
            <a:pPr algn="ctr"/>
            <a:r>
              <a:rPr lang="en-IN" dirty="0" err="1"/>
              <a:t>Req</a:t>
            </a:r>
            <a:endParaRPr lang="en-IN" dirty="0"/>
          </a:p>
        </p:txBody>
      </p:sp>
      <p:sp>
        <p:nvSpPr>
          <p:cNvPr id="76" name="TextBox 75">
            <a:extLst>
              <a:ext uri="{FF2B5EF4-FFF2-40B4-BE49-F238E27FC236}">
                <a16:creationId xmlns:a16="http://schemas.microsoft.com/office/drawing/2014/main" id="{2B0F2C5A-DF2B-5F78-00E9-DD5C39718A64}"/>
              </a:ext>
            </a:extLst>
          </p:cNvPr>
          <p:cNvSpPr txBox="1"/>
          <p:nvPr/>
        </p:nvSpPr>
        <p:spPr>
          <a:xfrm rot="5400000">
            <a:off x="7414077" y="5218434"/>
            <a:ext cx="1017650" cy="369332"/>
          </a:xfrm>
          <a:prstGeom prst="rect">
            <a:avLst/>
          </a:prstGeom>
          <a:noFill/>
        </p:spPr>
        <p:txBody>
          <a:bodyPr wrap="square" rtlCol="0">
            <a:spAutoFit/>
          </a:bodyPr>
          <a:lstStyle/>
          <a:p>
            <a:pPr algn="ctr"/>
            <a:r>
              <a:rPr lang="en-IN" dirty="0"/>
              <a:t>Res</a:t>
            </a:r>
          </a:p>
        </p:txBody>
      </p:sp>
      <p:sp>
        <p:nvSpPr>
          <p:cNvPr id="77" name="TextBox 76">
            <a:extLst>
              <a:ext uri="{FF2B5EF4-FFF2-40B4-BE49-F238E27FC236}">
                <a16:creationId xmlns:a16="http://schemas.microsoft.com/office/drawing/2014/main" id="{2CDF444E-FA8A-01D5-E7EC-3807B1A5B8B4}"/>
              </a:ext>
            </a:extLst>
          </p:cNvPr>
          <p:cNvSpPr txBox="1"/>
          <p:nvPr/>
        </p:nvSpPr>
        <p:spPr>
          <a:xfrm rot="16200000">
            <a:off x="8710707" y="5266022"/>
            <a:ext cx="1017650" cy="369332"/>
          </a:xfrm>
          <a:prstGeom prst="rect">
            <a:avLst/>
          </a:prstGeom>
          <a:noFill/>
        </p:spPr>
        <p:txBody>
          <a:bodyPr wrap="square" rtlCol="0">
            <a:spAutoFit/>
          </a:bodyPr>
          <a:lstStyle/>
          <a:p>
            <a:pPr algn="ctr"/>
            <a:r>
              <a:rPr lang="en-IN" dirty="0" err="1"/>
              <a:t>Req</a:t>
            </a:r>
            <a:endParaRPr lang="en-IN" dirty="0"/>
          </a:p>
        </p:txBody>
      </p:sp>
      <p:sp>
        <p:nvSpPr>
          <p:cNvPr id="78" name="TextBox 77">
            <a:extLst>
              <a:ext uri="{FF2B5EF4-FFF2-40B4-BE49-F238E27FC236}">
                <a16:creationId xmlns:a16="http://schemas.microsoft.com/office/drawing/2014/main" id="{60FBC328-35B3-69C4-37AB-CA28CEE901C5}"/>
              </a:ext>
            </a:extLst>
          </p:cNvPr>
          <p:cNvSpPr txBox="1"/>
          <p:nvPr/>
        </p:nvSpPr>
        <p:spPr>
          <a:xfrm rot="5400000">
            <a:off x="9311404" y="5238952"/>
            <a:ext cx="1017650" cy="369332"/>
          </a:xfrm>
          <a:prstGeom prst="rect">
            <a:avLst/>
          </a:prstGeom>
          <a:noFill/>
        </p:spPr>
        <p:txBody>
          <a:bodyPr wrap="square" rtlCol="0">
            <a:spAutoFit/>
          </a:bodyPr>
          <a:lstStyle/>
          <a:p>
            <a:pPr algn="ctr"/>
            <a:r>
              <a:rPr lang="en-IN" dirty="0"/>
              <a:t>Res</a:t>
            </a:r>
          </a:p>
        </p:txBody>
      </p:sp>
      <p:sp>
        <p:nvSpPr>
          <p:cNvPr id="95" name="TextBox 94">
            <a:extLst>
              <a:ext uri="{FF2B5EF4-FFF2-40B4-BE49-F238E27FC236}">
                <a16:creationId xmlns:a16="http://schemas.microsoft.com/office/drawing/2014/main" id="{BAE44444-C5BE-59E4-8A84-6FBE86F8751F}"/>
              </a:ext>
            </a:extLst>
          </p:cNvPr>
          <p:cNvSpPr txBox="1"/>
          <p:nvPr/>
        </p:nvSpPr>
        <p:spPr>
          <a:xfrm>
            <a:off x="8637457" y="3905078"/>
            <a:ext cx="1684867" cy="830997"/>
          </a:xfrm>
          <a:prstGeom prst="rect">
            <a:avLst/>
          </a:prstGeom>
          <a:noFill/>
        </p:spPr>
        <p:txBody>
          <a:bodyPr wrap="square" rtlCol="0">
            <a:spAutoFit/>
          </a:bodyPr>
          <a:lstStyle/>
          <a:p>
            <a:pPr algn="ctr"/>
            <a:r>
              <a:rPr lang="en-IN" dirty="0">
                <a:solidFill>
                  <a:schemeClr val="bg1"/>
                </a:solidFill>
              </a:rPr>
              <a:t>1.5</a:t>
            </a:r>
          </a:p>
          <a:p>
            <a:pPr algn="ctr"/>
            <a:r>
              <a:rPr lang="en-IN" sz="1400" dirty="0">
                <a:solidFill>
                  <a:schemeClr val="bg1"/>
                </a:solidFill>
              </a:rPr>
              <a:t>Show  ALL</a:t>
            </a:r>
          </a:p>
          <a:p>
            <a:pPr algn="ctr"/>
            <a:r>
              <a:rPr lang="en-IN" sz="1600" dirty="0">
                <a:solidFill>
                  <a:schemeClr val="bg1"/>
                </a:solidFill>
              </a:rPr>
              <a:t>Patient</a:t>
            </a:r>
          </a:p>
        </p:txBody>
      </p:sp>
      <p:sp>
        <p:nvSpPr>
          <p:cNvPr id="96" name="TextBox 95">
            <a:extLst>
              <a:ext uri="{FF2B5EF4-FFF2-40B4-BE49-F238E27FC236}">
                <a16:creationId xmlns:a16="http://schemas.microsoft.com/office/drawing/2014/main" id="{0142BA4B-71DD-7D01-4DBD-0BCB34BDD735}"/>
              </a:ext>
            </a:extLst>
          </p:cNvPr>
          <p:cNvSpPr txBox="1"/>
          <p:nvPr/>
        </p:nvSpPr>
        <p:spPr>
          <a:xfrm>
            <a:off x="3862892" y="5928110"/>
            <a:ext cx="1684863" cy="523220"/>
          </a:xfrm>
          <a:prstGeom prst="rect">
            <a:avLst/>
          </a:prstGeom>
          <a:noFill/>
        </p:spPr>
        <p:txBody>
          <a:bodyPr wrap="square" rtlCol="0">
            <a:spAutoFit/>
          </a:bodyPr>
          <a:lstStyle/>
          <a:p>
            <a:pPr algn="ctr"/>
            <a:r>
              <a:rPr lang="en-IN" sz="1400" dirty="0"/>
              <a:t>APPOINTMENT, PATIENT</a:t>
            </a:r>
          </a:p>
        </p:txBody>
      </p:sp>
      <p:sp>
        <p:nvSpPr>
          <p:cNvPr id="97" name="TextBox 96">
            <a:extLst>
              <a:ext uri="{FF2B5EF4-FFF2-40B4-BE49-F238E27FC236}">
                <a16:creationId xmlns:a16="http://schemas.microsoft.com/office/drawing/2014/main" id="{62798FF9-A176-8B1F-1293-AE701DA49AD3}"/>
              </a:ext>
            </a:extLst>
          </p:cNvPr>
          <p:cNvSpPr txBox="1"/>
          <p:nvPr/>
        </p:nvSpPr>
        <p:spPr>
          <a:xfrm>
            <a:off x="6758154" y="5911925"/>
            <a:ext cx="1684863" cy="523220"/>
          </a:xfrm>
          <a:prstGeom prst="rect">
            <a:avLst/>
          </a:prstGeom>
          <a:noFill/>
        </p:spPr>
        <p:txBody>
          <a:bodyPr wrap="square" rtlCol="0">
            <a:spAutoFit/>
          </a:bodyPr>
          <a:lstStyle/>
          <a:p>
            <a:pPr algn="ctr"/>
            <a:r>
              <a:rPr lang="en-IN" sz="1400" dirty="0"/>
              <a:t>APPOINTMENT, PATIENT</a:t>
            </a:r>
          </a:p>
        </p:txBody>
      </p:sp>
    </p:spTree>
    <p:extLst>
      <p:ext uri="{BB962C8B-B14F-4D97-AF65-F5344CB8AC3E}">
        <p14:creationId xmlns:p14="http://schemas.microsoft.com/office/powerpoint/2010/main" val="1137206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EE73A2-8162-A05C-F7B3-476CA9A34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4B3CF976-72A5-5ED5-CB5B-11DD0B362CBB}"/>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771657B-57EE-2E4B-43ED-3FF45F67703A}"/>
              </a:ext>
            </a:extLst>
          </p:cNvPr>
          <p:cNvSpPr txBox="1"/>
          <p:nvPr/>
        </p:nvSpPr>
        <p:spPr>
          <a:xfrm>
            <a:off x="4324865" y="718887"/>
            <a:ext cx="3542268" cy="369332"/>
          </a:xfrm>
          <a:prstGeom prst="rect">
            <a:avLst/>
          </a:prstGeom>
          <a:noFill/>
        </p:spPr>
        <p:txBody>
          <a:bodyPr wrap="square" rtlCol="0">
            <a:spAutoFit/>
          </a:bodyPr>
          <a:lstStyle/>
          <a:p>
            <a:pPr algn="ctr"/>
            <a:r>
              <a:rPr lang="en-IN" b="1" dirty="0"/>
              <a:t>Delete Account</a:t>
            </a:r>
          </a:p>
        </p:txBody>
      </p:sp>
      <p:pic>
        <p:nvPicPr>
          <p:cNvPr id="8" name="Picture 7">
            <a:extLst>
              <a:ext uri="{FF2B5EF4-FFF2-40B4-BE49-F238E27FC236}">
                <a16:creationId xmlns:a16="http://schemas.microsoft.com/office/drawing/2014/main" id="{76F88FC6-5BCE-06A8-F170-A421FC5DF8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6"/>
            <a:ext cx="9304929" cy="5603422"/>
          </a:xfrm>
          <a:prstGeom prst="rect">
            <a:avLst/>
          </a:prstGeom>
          <a:ln>
            <a:solidFill>
              <a:schemeClr val="bg1"/>
            </a:solidFill>
          </a:ln>
        </p:spPr>
      </p:pic>
    </p:spTree>
    <p:extLst>
      <p:ext uri="{BB962C8B-B14F-4D97-AF65-F5344CB8AC3E}">
        <p14:creationId xmlns:p14="http://schemas.microsoft.com/office/powerpoint/2010/main" val="2439322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96BA95-54CE-99F8-546B-011BBB8D3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10" name="TextBox 9">
            <a:extLst>
              <a:ext uri="{FF2B5EF4-FFF2-40B4-BE49-F238E27FC236}">
                <a16:creationId xmlns:a16="http://schemas.microsoft.com/office/drawing/2014/main" id="{B81C939D-E291-F4AB-A0C7-7CE197D3F344}"/>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E9C1769-78F4-69DC-3F20-93AA4F799E13}"/>
              </a:ext>
            </a:extLst>
          </p:cNvPr>
          <p:cNvSpPr txBox="1"/>
          <p:nvPr/>
        </p:nvSpPr>
        <p:spPr>
          <a:xfrm>
            <a:off x="4257131" y="1269220"/>
            <a:ext cx="3542268" cy="369332"/>
          </a:xfrm>
          <a:prstGeom prst="rect">
            <a:avLst/>
          </a:prstGeom>
          <a:noFill/>
        </p:spPr>
        <p:txBody>
          <a:bodyPr wrap="square" rtlCol="0">
            <a:spAutoFit/>
          </a:bodyPr>
          <a:lstStyle/>
          <a:p>
            <a:pPr algn="ctr"/>
            <a:r>
              <a:rPr lang="en-IN" b="1" dirty="0"/>
              <a:t>Login</a:t>
            </a:r>
          </a:p>
        </p:txBody>
      </p:sp>
      <p:sp>
        <p:nvSpPr>
          <p:cNvPr id="12" name="TextBox 11">
            <a:extLst>
              <a:ext uri="{FF2B5EF4-FFF2-40B4-BE49-F238E27FC236}">
                <a16:creationId xmlns:a16="http://schemas.microsoft.com/office/drawing/2014/main" id="{2F2294FA-BD90-520C-3DBB-FEA8A68EE513}"/>
              </a:ext>
            </a:extLst>
          </p:cNvPr>
          <p:cNvSpPr txBox="1"/>
          <p:nvPr/>
        </p:nvSpPr>
        <p:spPr>
          <a:xfrm>
            <a:off x="988999" y="567278"/>
            <a:ext cx="3542268" cy="523220"/>
          </a:xfrm>
          <a:prstGeom prst="rect">
            <a:avLst/>
          </a:prstGeom>
          <a:noFill/>
        </p:spPr>
        <p:txBody>
          <a:bodyPr wrap="square" rtlCol="0">
            <a:spAutoFit/>
          </a:bodyPr>
          <a:lstStyle/>
          <a:p>
            <a:pPr algn="ctr"/>
            <a:r>
              <a:rPr lang="en-IN" sz="2800" b="1" dirty="0"/>
              <a:t>Admin Module :-</a:t>
            </a:r>
            <a:endParaRPr lang="en-IN" b="1" dirty="0"/>
          </a:p>
        </p:txBody>
      </p:sp>
      <p:pic>
        <p:nvPicPr>
          <p:cNvPr id="14" name="Picture 13">
            <a:extLst>
              <a:ext uri="{FF2B5EF4-FFF2-40B4-BE49-F238E27FC236}">
                <a16:creationId xmlns:a16="http://schemas.microsoft.com/office/drawing/2014/main" id="{F9D9A24D-C981-92FD-064D-01BA82326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333" y="1638552"/>
            <a:ext cx="9567333" cy="4950000"/>
          </a:xfrm>
          <a:prstGeom prst="rect">
            <a:avLst/>
          </a:prstGeom>
          <a:ln>
            <a:solidFill>
              <a:schemeClr val="bg1"/>
            </a:solidFill>
          </a:ln>
        </p:spPr>
      </p:pic>
    </p:spTree>
    <p:extLst>
      <p:ext uri="{BB962C8B-B14F-4D97-AF65-F5344CB8AC3E}">
        <p14:creationId xmlns:p14="http://schemas.microsoft.com/office/powerpoint/2010/main" val="3285997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F793B5-5231-A112-4B0F-7E9F1C31D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7C1BD9CB-9755-B2EB-6DA0-6913BFA64A06}"/>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6F54EE9-13F3-394B-22E0-A17A8BD13F2C}"/>
              </a:ext>
            </a:extLst>
          </p:cNvPr>
          <p:cNvSpPr txBox="1"/>
          <p:nvPr/>
        </p:nvSpPr>
        <p:spPr>
          <a:xfrm>
            <a:off x="4324865" y="718887"/>
            <a:ext cx="3542268" cy="369332"/>
          </a:xfrm>
          <a:prstGeom prst="rect">
            <a:avLst/>
          </a:prstGeom>
          <a:noFill/>
        </p:spPr>
        <p:txBody>
          <a:bodyPr wrap="square" rtlCol="0">
            <a:spAutoFit/>
          </a:bodyPr>
          <a:lstStyle/>
          <a:p>
            <a:pPr algn="ctr"/>
            <a:r>
              <a:rPr lang="en-IN" b="1" dirty="0"/>
              <a:t>Home</a:t>
            </a:r>
          </a:p>
        </p:txBody>
      </p:sp>
      <p:pic>
        <p:nvPicPr>
          <p:cNvPr id="8" name="Picture 7">
            <a:extLst>
              <a:ext uri="{FF2B5EF4-FFF2-40B4-BE49-F238E27FC236}">
                <a16:creationId xmlns:a16="http://schemas.microsoft.com/office/drawing/2014/main" id="{C8930D06-5A2A-3BFA-4112-BB05CB4A59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5"/>
            <a:ext cx="9304930" cy="5603423"/>
          </a:xfrm>
          <a:prstGeom prst="rect">
            <a:avLst/>
          </a:prstGeom>
          <a:ln>
            <a:solidFill>
              <a:schemeClr val="bg1"/>
            </a:solidFill>
          </a:ln>
        </p:spPr>
      </p:pic>
    </p:spTree>
    <p:extLst>
      <p:ext uri="{BB962C8B-B14F-4D97-AF65-F5344CB8AC3E}">
        <p14:creationId xmlns:p14="http://schemas.microsoft.com/office/powerpoint/2010/main" val="2956747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CF6CC-0118-5148-41CF-E0187BAC7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E7384F21-F4B1-D771-0516-5CB97B7C24AD}"/>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3BA6D26-45D7-A26F-58F4-D0A0134E0DEC}"/>
              </a:ext>
            </a:extLst>
          </p:cNvPr>
          <p:cNvSpPr txBox="1"/>
          <p:nvPr/>
        </p:nvSpPr>
        <p:spPr>
          <a:xfrm>
            <a:off x="4324865" y="718887"/>
            <a:ext cx="3542268" cy="369332"/>
          </a:xfrm>
          <a:prstGeom prst="rect">
            <a:avLst/>
          </a:prstGeom>
          <a:noFill/>
        </p:spPr>
        <p:txBody>
          <a:bodyPr wrap="square" rtlCol="0">
            <a:spAutoFit/>
          </a:bodyPr>
          <a:lstStyle/>
          <a:p>
            <a:pPr algn="ctr"/>
            <a:r>
              <a:rPr lang="en-IN" b="1" dirty="0"/>
              <a:t>Add Doctor</a:t>
            </a:r>
          </a:p>
        </p:txBody>
      </p:sp>
      <p:pic>
        <p:nvPicPr>
          <p:cNvPr id="2" name="Picture 1">
            <a:extLst>
              <a:ext uri="{FF2B5EF4-FFF2-40B4-BE49-F238E27FC236}">
                <a16:creationId xmlns:a16="http://schemas.microsoft.com/office/drawing/2014/main" id="{B839048A-7647-6360-68C4-70AD9D24E1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7235" y="1149777"/>
            <a:ext cx="9337528" cy="5603421"/>
          </a:xfrm>
          <a:prstGeom prst="rect">
            <a:avLst/>
          </a:prstGeom>
          <a:ln>
            <a:solidFill>
              <a:schemeClr val="bg1"/>
            </a:solidFill>
          </a:ln>
        </p:spPr>
      </p:pic>
    </p:spTree>
    <p:extLst>
      <p:ext uri="{BB962C8B-B14F-4D97-AF65-F5344CB8AC3E}">
        <p14:creationId xmlns:p14="http://schemas.microsoft.com/office/powerpoint/2010/main" val="4195421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AF114-4E1B-F9F8-6A9D-D7ABFF91D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2DADE0E7-5352-0902-59C3-46808A26CB19}"/>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262EA73-51F5-00E9-CD14-B84BFB4FB753}"/>
              </a:ext>
            </a:extLst>
          </p:cNvPr>
          <p:cNvSpPr txBox="1"/>
          <p:nvPr/>
        </p:nvSpPr>
        <p:spPr>
          <a:xfrm>
            <a:off x="4324865" y="718887"/>
            <a:ext cx="3542268" cy="369332"/>
          </a:xfrm>
          <a:prstGeom prst="rect">
            <a:avLst/>
          </a:prstGeom>
          <a:noFill/>
        </p:spPr>
        <p:txBody>
          <a:bodyPr wrap="square" rtlCol="0">
            <a:spAutoFit/>
          </a:bodyPr>
          <a:lstStyle/>
          <a:p>
            <a:pPr algn="ctr"/>
            <a:r>
              <a:rPr lang="en-IN" b="1" dirty="0"/>
              <a:t>Add Doctor Scroll up</a:t>
            </a:r>
          </a:p>
        </p:txBody>
      </p:sp>
      <p:pic>
        <p:nvPicPr>
          <p:cNvPr id="2" name="Picture 1">
            <a:extLst>
              <a:ext uri="{FF2B5EF4-FFF2-40B4-BE49-F238E27FC236}">
                <a16:creationId xmlns:a16="http://schemas.microsoft.com/office/drawing/2014/main" id="{998A21CF-38CE-090C-8255-A0C90C55D4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7"/>
            <a:ext cx="9304930" cy="5603421"/>
          </a:xfrm>
          <a:prstGeom prst="rect">
            <a:avLst/>
          </a:prstGeom>
          <a:ln>
            <a:solidFill>
              <a:schemeClr val="bg1"/>
            </a:solidFill>
          </a:ln>
        </p:spPr>
      </p:pic>
    </p:spTree>
    <p:extLst>
      <p:ext uri="{BB962C8B-B14F-4D97-AF65-F5344CB8AC3E}">
        <p14:creationId xmlns:p14="http://schemas.microsoft.com/office/powerpoint/2010/main" val="2487947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8ACC46-F5B7-D4B8-A368-FB7BD32A5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9CA83D1B-2238-3F71-EE2B-5FDD6093F076}"/>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FC8D901-FD5A-6F37-4123-AD74585C9A09}"/>
              </a:ext>
            </a:extLst>
          </p:cNvPr>
          <p:cNvSpPr txBox="1"/>
          <p:nvPr/>
        </p:nvSpPr>
        <p:spPr>
          <a:xfrm>
            <a:off x="4324865" y="718887"/>
            <a:ext cx="3542268" cy="369332"/>
          </a:xfrm>
          <a:prstGeom prst="rect">
            <a:avLst/>
          </a:prstGeom>
          <a:noFill/>
        </p:spPr>
        <p:txBody>
          <a:bodyPr wrap="square" rtlCol="0">
            <a:spAutoFit/>
          </a:bodyPr>
          <a:lstStyle/>
          <a:p>
            <a:pPr algn="ctr"/>
            <a:r>
              <a:rPr lang="en-IN" b="1" dirty="0"/>
              <a:t>All Patients</a:t>
            </a:r>
          </a:p>
        </p:txBody>
      </p:sp>
      <p:pic>
        <p:nvPicPr>
          <p:cNvPr id="8" name="Picture 7">
            <a:extLst>
              <a:ext uri="{FF2B5EF4-FFF2-40B4-BE49-F238E27FC236}">
                <a16:creationId xmlns:a16="http://schemas.microsoft.com/office/drawing/2014/main" id="{3AF6CB19-CA33-8D43-2F05-14F94E4550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32844"/>
            <a:ext cx="9304930" cy="5603421"/>
          </a:xfrm>
          <a:prstGeom prst="rect">
            <a:avLst/>
          </a:prstGeom>
          <a:ln>
            <a:solidFill>
              <a:schemeClr val="bg1"/>
            </a:solidFill>
          </a:ln>
        </p:spPr>
      </p:pic>
    </p:spTree>
    <p:extLst>
      <p:ext uri="{BB962C8B-B14F-4D97-AF65-F5344CB8AC3E}">
        <p14:creationId xmlns:p14="http://schemas.microsoft.com/office/powerpoint/2010/main" val="1148129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1865C5-1E1F-E68D-E901-B2678929A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9" name="TextBox 8">
            <a:extLst>
              <a:ext uri="{FF2B5EF4-FFF2-40B4-BE49-F238E27FC236}">
                <a16:creationId xmlns:a16="http://schemas.microsoft.com/office/drawing/2014/main" id="{DDF6D9CB-A8A9-C3FC-1B88-56B6541A4531}"/>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088F14B-8553-88ED-E6E2-EC22A744F722}"/>
              </a:ext>
            </a:extLst>
          </p:cNvPr>
          <p:cNvSpPr txBox="1"/>
          <p:nvPr/>
        </p:nvSpPr>
        <p:spPr>
          <a:xfrm>
            <a:off x="4324865" y="718887"/>
            <a:ext cx="3542268" cy="369332"/>
          </a:xfrm>
          <a:prstGeom prst="rect">
            <a:avLst/>
          </a:prstGeom>
          <a:noFill/>
        </p:spPr>
        <p:txBody>
          <a:bodyPr wrap="square" rtlCol="0">
            <a:spAutoFit/>
          </a:bodyPr>
          <a:lstStyle/>
          <a:p>
            <a:pPr algn="ctr"/>
            <a:r>
              <a:rPr lang="en-IN" b="1" dirty="0"/>
              <a:t>All Patient Report Generate</a:t>
            </a:r>
          </a:p>
        </p:txBody>
      </p:sp>
      <p:pic>
        <p:nvPicPr>
          <p:cNvPr id="12" name="Picture 11">
            <a:extLst>
              <a:ext uri="{FF2B5EF4-FFF2-40B4-BE49-F238E27FC236}">
                <a16:creationId xmlns:a16="http://schemas.microsoft.com/office/drawing/2014/main" id="{55A8A611-CC6D-2C79-1DBF-51A2C97889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6"/>
            <a:ext cx="9304930" cy="5603422"/>
          </a:xfrm>
          <a:prstGeom prst="rect">
            <a:avLst/>
          </a:prstGeom>
          <a:ln>
            <a:solidFill>
              <a:schemeClr val="bg1"/>
            </a:solidFill>
          </a:ln>
        </p:spPr>
      </p:pic>
    </p:spTree>
    <p:extLst>
      <p:ext uri="{BB962C8B-B14F-4D97-AF65-F5344CB8AC3E}">
        <p14:creationId xmlns:p14="http://schemas.microsoft.com/office/powerpoint/2010/main" val="752642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6C0BEC-B50B-90B0-CB7D-80FC97460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9" name="TextBox 8">
            <a:extLst>
              <a:ext uri="{FF2B5EF4-FFF2-40B4-BE49-F238E27FC236}">
                <a16:creationId xmlns:a16="http://schemas.microsoft.com/office/drawing/2014/main" id="{3556D075-6C73-6A2C-4EB1-73556E755B03}"/>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AB483E7-2967-99C1-3CB4-C4D35BCCBBD5}"/>
              </a:ext>
            </a:extLst>
          </p:cNvPr>
          <p:cNvSpPr txBox="1"/>
          <p:nvPr/>
        </p:nvSpPr>
        <p:spPr>
          <a:xfrm>
            <a:off x="4324865" y="718887"/>
            <a:ext cx="3542268" cy="369332"/>
          </a:xfrm>
          <a:prstGeom prst="rect">
            <a:avLst/>
          </a:prstGeom>
          <a:noFill/>
        </p:spPr>
        <p:txBody>
          <a:bodyPr wrap="square" rtlCol="0">
            <a:spAutoFit/>
          </a:bodyPr>
          <a:lstStyle/>
          <a:p>
            <a:pPr algn="ctr"/>
            <a:r>
              <a:rPr lang="en-IN" b="1" dirty="0"/>
              <a:t>All Doctors</a:t>
            </a:r>
          </a:p>
        </p:txBody>
      </p:sp>
      <p:pic>
        <p:nvPicPr>
          <p:cNvPr id="12" name="Picture 11">
            <a:extLst>
              <a:ext uri="{FF2B5EF4-FFF2-40B4-BE49-F238E27FC236}">
                <a16:creationId xmlns:a16="http://schemas.microsoft.com/office/drawing/2014/main" id="{79C7FE87-41AF-3185-707D-82D5416963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7"/>
            <a:ext cx="9304930" cy="5603421"/>
          </a:xfrm>
          <a:prstGeom prst="rect">
            <a:avLst/>
          </a:prstGeom>
          <a:ln>
            <a:solidFill>
              <a:schemeClr val="bg1"/>
            </a:solidFill>
          </a:ln>
        </p:spPr>
      </p:pic>
    </p:spTree>
    <p:extLst>
      <p:ext uri="{BB962C8B-B14F-4D97-AF65-F5344CB8AC3E}">
        <p14:creationId xmlns:p14="http://schemas.microsoft.com/office/powerpoint/2010/main" val="338129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95D1AC-8C6C-887E-FB82-8E24F8EFE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45750CC5-4ED6-99A9-5F4A-7A89778066FB}"/>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780DF2C-6C5A-F386-F1C0-58E8E9B6E389}"/>
              </a:ext>
            </a:extLst>
          </p:cNvPr>
          <p:cNvSpPr txBox="1"/>
          <p:nvPr/>
        </p:nvSpPr>
        <p:spPr>
          <a:xfrm>
            <a:off x="4324865" y="718887"/>
            <a:ext cx="3542268" cy="369332"/>
          </a:xfrm>
          <a:prstGeom prst="rect">
            <a:avLst/>
          </a:prstGeom>
          <a:noFill/>
        </p:spPr>
        <p:txBody>
          <a:bodyPr wrap="square" rtlCol="0">
            <a:spAutoFit/>
          </a:bodyPr>
          <a:lstStyle/>
          <a:p>
            <a:pPr algn="ctr"/>
            <a:r>
              <a:rPr lang="en-IN" b="1" dirty="0"/>
              <a:t>All Doctors Report Generate</a:t>
            </a:r>
          </a:p>
        </p:txBody>
      </p:sp>
      <p:pic>
        <p:nvPicPr>
          <p:cNvPr id="8" name="Picture 7">
            <a:extLst>
              <a:ext uri="{FF2B5EF4-FFF2-40B4-BE49-F238E27FC236}">
                <a16:creationId xmlns:a16="http://schemas.microsoft.com/office/drawing/2014/main" id="{D59DBF96-40DD-2895-BAEA-61A631F951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7"/>
            <a:ext cx="9304930" cy="5603421"/>
          </a:xfrm>
          <a:prstGeom prst="rect">
            <a:avLst/>
          </a:prstGeom>
          <a:ln>
            <a:solidFill>
              <a:schemeClr val="bg1"/>
            </a:solidFill>
          </a:ln>
        </p:spPr>
      </p:pic>
    </p:spTree>
    <p:extLst>
      <p:ext uri="{BB962C8B-B14F-4D97-AF65-F5344CB8AC3E}">
        <p14:creationId xmlns:p14="http://schemas.microsoft.com/office/powerpoint/2010/main" val="3839652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12B40E-F005-32B2-89D2-0B33F3AB5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37D0A62F-1B12-669F-BBEB-5C823CFD65B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264934E-CB57-8A0A-9E13-78E3F1DDEE43}"/>
              </a:ext>
            </a:extLst>
          </p:cNvPr>
          <p:cNvSpPr txBox="1"/>
          <p:nvPr/>
        </p:nvSpPr>
        <p:spPr>
          <a:xfrm>
            <a:off x="4324865" y="718887"/>
            <a:ext cx="3542268" cy="369332"/>
          </a:xfrm>
          <a:prstGeom prst="rect">
            <a:avLst/>
          </a:prstGeom>
          <a:noFill/>
        </p:spPr>
        <p:txBody>
          <a:bodyPr wrap="square" rtlCol="0">
            <a:spAutoFit/>
          </a:bodyPr>
          <a:lstStyle/>
          <a:p>
            <a:pPr algn="ctr"/>
            <a:r>
              <a:rPr lang="en-IN" b="1" dirty="0"/>
              <a:t>All Appointments</a:t>
            </a:r>
          </a:p>
        </p:txBody>
      </p:sp>
      <p:pic>
        <p:nvPicPr>
          <p:cNvPr id="8" name="Picture 7">
            <a:extLst>
              <a:ext uri="{FF2B5EF4-FFF2-40B4-BE49-F238E27FC236}">
                <a16:creationId xmlns:a16="http://schemas.microsoft.com/office/drawing/2014/main" id="{1CED92FD-DBA7-685C-A436-32C3332A19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149777"/>
            <a:ext cx="9304930" cy="5603421"/>
          </a:xfrm>
          <a:prstGeom prst="rect">
            <a:avLst/>
          </a:prstGeom>
          <a:ln>
            <a:solidFill>
              <a:schemeClr val="bg1"/>
            </a:solidFill>
          </a:ln>
        </p:spPr>
      </p:pic>
    </p:spTree>
    <p:extLst>
      <p:ext uri="{BB962C8B-B14F-4D97-AF65-F5344CB8AC3E}">
        <p14:creationId xmlns:p14="http://schemas.microsoft.com/office/powerpoint/2010/main" val="363429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96D66-18DA-DAB5-7196-C0DBB5B19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9CB00987-E346-F0C3-5B46-EC1A9E17A20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04AC990-FF1D-53E1-6E1A-2A887F60CD8A}"/>
              </a:ext>
            </a:extLst>
          </p:cNvPr>
          <p:cNvSpPr txBox="1"/>
          <p:nvPr/>
        </p:nvSpPr>
        <p:spPr>
          <a:xfrm>
            <a:off x="1388532" y="668079"/>
            <a:ext cx="4394201" cy="430887"/>
          </a:xfrm>
          <a:prstGeom prst="rect">
            <a:avLst/>
          </a:prstGeom>
          <a:noFill/>
        </p:spPr>
        <p:txBody>
          <a:bodyPr wrap="square" rtlCol="0">
            <a:spAutoFit/>
          </a:bodyPr>
          <a:lstStyle/>
          <a:p>
            <a:r>
              <a:rPr lang="en-IN" sz="2200" b="1" dirty="0"/>
              <a:t>First Level DFD :- Level-1 (PATIENT)</a:t>
            </a:r>
            <a:r>
              <a:rPr lang="en-IN" sz="2000" b="1" dirty="0"/>
              <a:t> </a:t>
            </a:r>
            <a:endParaRPr lang="en-IN" b="1" dirty="0"/>
          </a:p>
        </p:txBody>
      </p:sp>
      <p:sp>
        <p:nvSpPr>
          <p:cNvPr id="7" name="Rectangle 6">
            <a:extLst>
              <a:ext uri="{FF2B5EF4-FFF2-40B4-BE49-F238E27FC236}">
                <a16:creationId xmlns:a16="http://schemas.microsoft.com/office/drawing/2014/main" id="{5C88BF0C-C722-8221-09DC-313CC4D3B915}"/>
              </a:ext>
            </a:extLst>
          </p:cNvPr>
          <p:cNvSpPr/>
          <p:nvPr/>
        </p:nvSpPr>
        <p:spPr>
          <a:xfrm>
            <a:off x="5003799" y="1557856"/>
            <a:ext cx="1930400" cy="7281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lgn="ctr"/>
            <a:endParaRPr lang="en-IN" dirty="0"/>
          </a:p>
        </p:txBody>
      </p:sp>
      <p:sp>
        <p:nvSpPr>
          <p:cNvPr id="8" name="TextBox 7">
            <a:extLst>
              <a:ext uri="{FF2B5EF4-FFF2-40B4-BE49-F238E27FC236}">
                <a16:creationId xmlns:a16="http://schemas.microsoft.com/office/drawing/2014/main" id="{98F01ABF-E239-0D90-DBB9-AC3D2D6F1320}"/>
              </a:ext>
            </a:extLst>
          </p:cNvPr>
          <p:cNvSpPr txBox="1"/>
          <p:nvPr/>
        </p:nvSpPr>
        <p:spPr>
          <a:xfrm>
            <a:off x="5126565" y="1737243"/>
            <a:ext cx="1684867" cy="369332"/>
          </a:xfrm>
          <a:prstGeom prst="rect">
            <a:avLst/>
          </a:prstGeom>
          <a:noFill/>
        </p:spPr>
        <p:txBody>
          <a:bodyPr wrap="square" rtlCol="0">
            <a:spAutoFit/>
          </a:bodyPr>
          <a:lstStyle/>
          <a:p>
            <a:pPr algn="ctr"/>
            <a:r>
              <a:rPr lang="en-IN" dirty="0">
                <a:solidFill>
                  <a:schemeClr val="bg1"/>
                </a:solidFill>
              </a:rPr>
              <a:t>PATIENT</a:t>
            </a:r>
          </a:p>
        </p:txBody>
      </p:sp>
      <p:cxnSp>
        <p:nvCxnSpPr>
          <p:cNvPr id="9" name="Connector: Elbow 8">
            <a:extLst>
              <a:ext uri="{FF2B5EF4-FFF2-40B4-BE49-F238E27FC236}">
                <a16:creationId xmlns:a16="http://schemas.microsoft.com/office/drawing/2014/main" id="{0082A6F9-7063-E75E-BB26-51ED8408BE7B}"/>
              </a:ext>
            </a:extLst>
          </p:cNvPr>
          <p:cNvCxnSpPr>
            <a:cxnSpLocks/>
          </p:cNvCxnSpPr>
          <p:nvPr/>
        </p:nvCxnSpPr>
        <p:spPr>
          <a:xfrm rot="10800000" flipV="1">
            <a:off x="914402" y="1667958"/>
            <a:ext cx="3913714" cy="1947299"/>
          </a:xfrm>
          <a:prstGeom prst="bentConnector3">
            <a:avLst>
              <a:gd name="adj1" fmla="val 99756"/>
            </a:avLst>
          </a:prstGeom>
          <a:ln>
            <a:tailEnd type="triangle"/>
          </a:ln>
        </p:spPr>
        <p:style>
          <a:lnRef idx="2">
            <a:schemeClr val="dk1"/>
          </a:lnRef>
          <a:fillRef idx="0">
            <a:schemeClr val="dk1"/>
          </a:fillRef>
          <a:effectRef idx="1">
            <a:schemeClr val="dk1"/>
          </a:effectRef>
          <a:fontRef idx="minor">
            <a:schemeClr val="tx1"/>
          </a:fontRef>
        </p:style>
      </p:cxnSp>
      <p:sp>
        <p:nvSpPr>
          <p:cNvPr id="10" name="Oval 9">
            <a:extLst>
              <a:ext uri="{FF2B5EF4-FFF2-40B4-BE49-F238E27FC236}">
                <a16:creationId xmlns:a16="http://schemas.microsoft.com/office/drawing/2014/main" id="{9BB68E96-A4A6-E9C9-C67C-74C3733ED006}"/>
              </a:ext>
            </a:extLst>
          </p:cNvPr>
          <p:cNvSpPr/>
          <p:nvPr/>
        </p:nvSpPr>
        <p:spPr>
          <a:xfrm>
            <a:off x="517499" y="3697751"/>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736681C3-C907-09BF-2A2A-F9928A404BC7}"/>
              </a:ext>
            </a:extLst>
          </p:cNvPr>
          <p:cNvSpPr/>
          <p:nvPr/>
        </p:nvSpPr>
        <p:spPr>
          <a:xfrm>
            <a:off x="2196416" y="3691460"/>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Oval 11">
            <a:extLst>
              <a:ext uri="{FF2B5EF4-FFF2-40B4-BE49-F238E27FC236}">
                <a16:creationId xmlns:a16="http://schemas.microsoft.com/office/drawing/2014/main" id="{757E2885-63BA-6E09-6D37-35C685FC1533}"/>
              </a:ext>
            </a:extLst>
          </p:cNvPr>
          <p:cNvSpPr/>
          <p:nvPr/>
        </p:nvSpPr>
        <p:spPr>
          <a:xfrm>
            <a:off x="3873604" y="3691460"/>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a:extLst>
              <a:ext uri="{FF2B5EF4-FFF2-40B4-BE49-F238E27FC236}">
                <a16:creationId xmlns:a16="http://schemas.microsoft.com/office/drawing/2014/main" id="{D3BA23CD-575D-12D0-7A37-D7F1D5F95597}"/>
              </a:ext>
            </a:extLst>
          </p:cNvPr>
          <p:cNvSpPr/>
          <p:nvPr/>
        </p:nvSpPr>
        <p:spPr>
          <a:xfrm>
            <a:off x="9035657" y="3695581"/>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05AB7F1D-E30A-1DA4-8498-7A5F86F32D04}"/>
              </a:ext>
            </a:extLst>
          </p:cNvPr>
          <p:cNvSpPr/>
          <p:nvPr/>
        </p:nvSpPr>
        <p:spPr>
          <a:xfrm>
            <a:off x="5594288" y="3695581"/>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56AFB1DE-E4EA-E5F0-EE3D-159DD31AF4F7}"/>
              </a:ext>
            </a:extLst>
          </p:cNvPr>
          <p:cNvSpPr/>
          <p:nvPr/>
        </p:nvSpPr>
        <p:spPr>
          <a:xfrm>
            <a:off x="7260887" y="3736618"/>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6AB0E094-1AD9-8422-DA65-F51B5BECDF88}"/>
              </a:ext>
            </a:extLst>
          </p:cNvPr>
          <p:cNvSpPr/>
          <p:nvPr/>
        </p:nvSpPr>
        <p:spPr>
          <a:xfrm>
            <a:off x="10686250" y="3691460"/>
            <a:ext cx="1199634" cy="1233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7" name="Connector: Elbow 16">
            <a:extLst>
              <a:ext uri="{FF2B5EF4-FFF2-40B4-BE49-F238E27FC236}">
                <a16:creationId xmlns:a16="http://schemas.microsoft.com/office/drawing/2014/main" id="{6010AD15-0C54-1CFD-D09D-78FCDD15B198}"/>
              </a:ext>
            </a:extLst>
          </p:cNvPr>
          <p:cNvCxnSpPr>
            <a:cxnSpLocks/>
          </p:cNvCxnSpPr>
          <p:nvPr/>
        </p:nvCxnSpPr>
        <p:spPr>
          <a:xfrm flipV="1">
            <a:off x="1117316" y="1828794"/>
            <a:ext cx="3801817" cy="1786464"/>
          </a:xfrm>
          <a:prstGeom prst="bentConnector3">
            <a:avLst>
              <a:gd name="adj1" fmla="val 115"/>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or: Elbow 17">
            <a:extLst>
              <a:ext uri="{FF2B5EF4-FFF2-40B4-BE49-F238E27FC236}">
                <a16:creationId xmlns:a16="http://schemas.microsoft.com/office/drawing/2014/main" id="{86FED823-BE12-11F9-682C-287957EF2EA4}"/>
              </a:ext>
            </a:extLst>
          </p:cNvPr>
          <p:cNvCxnSpPr>
            <a:cxnSpLocks/>
          </p:cNvCxnSpPr>
          <p:nvPr/>
        </p:nvCxnSpPr>
        <p:spPr>
          <a:xfrm rot="10800000" flipV="1">
            <a:off x="2642633" y="2057392"/>
            <a:ext cx="2276501" cy="1557866"/>
          </a:xfrm>
          <a:prstGeom prst="bentConnector3">
            <a:avLst>
              <a:gd name="adj1" fmla="val 99837"/>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or: Elbow 18">
            <a:extLst>
              <a:ext uri="{FF2B5EF4-FFF2-40B4-BE49-F238E27FC236}">
                <a16:creationId xmlns:a16="http://schemas.microsoft.com/office/drawing/2014/main" id="{47688D7C-D948-94A8-B123-DDD13D2C7758}"/>
              </a:ext>
            </a:extLst>
          </p:cNvPr>
          <p:cNvCxnSpPr>
            <a:cxnSpLocks/>
          </p:cNvCxnSpPr>
          <p:nvPr/>
        </p:nvCxnSpPr>
        <p:spPr>
          <a:xfrm flipV="1">
            <a:off x="2819400" y="2285962"/>
            <a:ext cx="2099733" cy="1329296"/>
          </a:xfrm>
          <a:prstGeom prst="bentConnector3">
            <a:avLst>
              <a:gd name="adj1" fmla="val 403"/>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or: Elbow 19">
            <a:extLst>
              <a:ext uri="{FF2B5EF4-FFF2-40B4-BE49-F238E27FC236}">
                <a16:creationId xmlns:a16="http://schemas.microsoft.com/office/drawing/2014/main" id="{9918344F-809A-C6B5-C68F-3E17E86A1B5E}"/>
              </a:ext>
            </a:extLst>
          </p:cNvPr>
          <p:cNvCxnSpPr>
            <a:cxnSpLocks/>
          </p:cNvCxnSpPr>
          <p:nvPr/>
        </p:nvCxnSpPr>
        <p:spPr>
          <a:xfrm rot="5400000">
            <a:off x="4148652" y="2489177"/>
            <a:ext cx="1329296" cy="92286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nector: Elbow 20">
            <a:extLst>
              <a:ext uri="{FF2B5EF4-FFF2-40B4-BE49-F238E27FC236}">
                <a16:creationId xmlns:a16="http://schemas.microsoft.com/office/drawing/2014/main" id="{074D5F8F-9100-87D2-C142-D3F627C83784}"/>
              </a:ext>
            </a:extLst>
          </p:cNvPr>
          <p:cNvCxnSpPr>
            <a:cxnSpLocks/>
          </p:cNvCxnSpPr>
          <p:nvPr/>
        </p:nvCxnSpPr>
        <p:spPr>
          <a:xfrm rot="5400000" flipH="1" flipV="1">
            <a:off x="4326453" y="2480708"/>
            <a:ext cx="1329296" cy="939804"/>
          </a:xfrm>
          <a:prstGeom prst="bentConnector3">
            <a:avLst>
              <a:gd name="adj1" fmla="val 35988"/>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38CFAF0D-801C-BE7B-05F6-6207F2EE32A1}"/>
              </a:ext>
            </a:extLst>
          </p:cNvPr>
          <p:cNvCxnSpPr/>
          <p:nvPr/>
        </p:nvCxnSpPr>
        <p:spPr>
          <a:xfrm>
            <a:off x="6036733" y="2396060"/>
            <a:ext cx="0" cy="12699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BF9288C0-329D-A4FC-9C99-97F4DDFBAB1C}"/>
              </a:ext>
            </a:extLst>
          </p:cNvPr>
          <p:cNvCxnSpPr>
            <a:cxnSpLocks/>
          </p:cNvCxnSpPr>
          <p:nvPr/>
        </p:nvCxnSpPr>
        <p:spPr>
          <a:xfrm flipV="1">
            <a:off x="6214533" y="2370660"/>
            <a:ext cx="0" cy="1244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ED67C9F5-9EEC-A497-AA09-7CD4C617A58B}"/>
              </a:ext>
            </a:extLst>
          </p:cNvPr>
          <p:cNvCxnSpPr>
            <a:cxnSpLocks/>
          </p:cNvCxnSpPr>
          <p:nvPr/>
        </p:nvCxnSpPr>
        <p:spPr>
          <a:xfrm rot="16200000" flipH="1">
            <a:off x="6529373" y="2423033"/>
            <a:ext cx="1219198" cy="1165252"/>
          </a:xfrm>
          <a:prstGeom prst="bentConnector3">
            <a:avLst>
              <a:gd name="adj1" fmla="val 51389"/>
            </a:avLst>
          </a:prstGeom>
          <a:ln>
            <a:tailEnd type="triangle"/>
          </a:ln>
        </p:spPr>
        <p:style>
          <a:lnRef idx="2">
            <a:schemeClr val="dk1"/>
          </a:lnRef>
          <a:fillRef idx="0">
            <a:schemeClr val="dk1"/>
          </a:fillRef>
          <a:effectRef idx="1">
            <a:schemeClr val="dk1"/>
          </a:effectRef>
          <a:fontRef idx="minor">
            <a:schemeClr val="tx1"/>
          </a:fontRef>
        </p:style>
      </p:cxnSp>
      <p:cxnSp>
        <p:nvCxnSpPr>
          <p:cNvPr id="25" name="Connector: Elbow 24">
            <a:extLst>
              <a:ext uri="{FF2B5EF4-FFF2-40B4-BE49-F238E27FC236}">
                <a16:creationId xmlns:a16="http://schemas.microsoft.com/office/drawing/2014/main" id="{91DB64B7-1213-742E-9A90-CBAE302C98B6}"/>
              </a:ext>
            </a:extLst>
          </p:cNvPr>
          <p:cNvCxnSpPr>
            <a:cxnSpLocks/>
          </p:cNvCxnSpPr>
          <p:nvPr/>
        </p:nvCxnSpPr>
        <p:spPr>
          <a:xfrm rot="16200000" flipV="1">
            <a:off x="6701366" y="2425693"/>
            <a:ext cx="1219198" cy="1159931"/>
          </a:xfrm>
          <a:prstGeom prst="bentConnector3">
            <a:avLst>
              <a:gd name="adj1" fmla="val 63194"/>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nector: Elbow 25">
            <a:extLst>
              <a:ext uri="{FF2B5EF4-FFF2-40B4-BE49-F238E27FC236}">
                <a16:creationId xmlns:a16="http://schemas.microsoft.com/office/drawing/2014/main" id="{DAA843CB-D766-6C04-2D66-67B939608A29}"/>
              </a:ext>
            </a:extLst>
          </p:cNvPr>
          <p:cNvCxnSpPr>
            <a:cxnSpLocks/>
          </p:cNvCxnSpPr>
          <p:nvPr/>
        </p:nvCxnSpPr>
        <p:spPr>
          <a:xfrm>
            <a:off x="6997116" y="2213552"/>
            <a:ext cx="2440753" cy="1477905"/>
          </a:xfrm>
          <a:prstGeom prst="bentConnector3">
            <a:avLst>
              <a:gd name="adj1" fmla="val 99605"/>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or: Elbow 26">
            <a:extLst>
              <a:ext uri="{FF2B5EF4-FFF2-40B4-BE49-F238E27FC236}">
                <a16:creationId xmlns:a16="http://schemas.microsoft.com/office/drawing/2014/main" id="{D3DFFF64-D715-7D57-B890-155DF9D7B373}"/>
              </a:ext>
            </a:extLst>
          </p:cNvPr>
          <p:cNvCxnSpPr>
            <a:cxnSpLocks/>
          </p:cNvCxnSpPr>
          <p:nvPr/>
        </p:nvCxnSpPr>
        <p:spPr>
          <a:xfrm rot="10800000">
            <a:off x="7014627" y="2057392"/>
            <a:ext cx="2621759" cy="1557866"/>
          </a:xfrm>
          <a:prstGeom prst="bentConnector3">
            <a:avLst>
              <a:gd name="adj1" fmla="val -55"/>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B4DC2CD1-C80E-1E2E-76A3-6776A917CD69}"/>
              </a:ext>
            </a:extLst>
          </p:cNvPr>
          <p:cNvCxnSpPr>
            <a:cxnSpLocks/>
          </p:cNvCxnSpPr>
          <p:nvPr/>
        </p:nvCxnSpPr>
        <p:spPr>
          <a:xfrm>
            <a:off x="7056965" y="1828794"/>
            <a:ext cx="4017719" cy="1786462"/>
          </a:xfrm>
          <a:prstGeom prst="bentConnector3">
            <a:avLst>
              <a:gd name="adj1" fmla="val 99733"/>
            </a:avLst>
          </a:prstGeom>
          <a:ln>
            <a:tailEnd type="triangle"/>
          </a:ln>
        </p:spPr>
        <p:style>
          <a:lnRef idx="2">
            <a:schemeClr val="dk1"/>
          </a:lnRef>
          <a:fillRef idx="0">
            <a:schemeClr val="dk1"/>
          </a:fillRef>
          <a:effectRef idx="1">
            <a:schemeClr val="dk1"/>
          </a:effectRef>
          <a:fontRef idx="minor">
            <a:schemeClr val="tx1"/>
          </a:fontRef>
        </p:style>
      </p:cxnSp>
      <p:cxnSp>
        <p:nvCxnSpPr>
          <p:cNvPr id="29" name="Connector: Elbow 28">
            <a:extLst>
              <a:ext uri="{FF2B5EF4-FFF2-40B4-BE49-F238E27FC236}">
                <a16:creationId xmlns:a16="http://schemas.microsoft.com/office/drawing/2014/main" id="{5F09652F-8963-A485-FC5D-0282701BACA2}"/>
              </a:ext>
            </a:extLst>
          </p:cNvPr>
          <p:cNvCxnSpPr>
            <a:cxnSpLocks/>
          </p:cNvCxnSpPr>
          <p:nvPr/>
        </p:nvCxnSpPr>
        <p:spPr>
          <a:xfrm rot="10800000">
            <a:off x="6986086" y="1667958"/>
            <a:ext cx="4291513" cy="1947300"/>
          </a:xfrm>
          <a:prstGeom prst="bentConnector3">
            <a:avLst>
              <a:gd name="adj1" fmla="val -11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211C58BB-956F-984D-8938-A01FCAFA16C7}"/>
              </a:ext>
            </a:extLst>
          </p:cNvPr>
          <p:cNvSpPr txBox="1"/>
          <p:nvPr/>
        </p:nvSpPr>
        <p:spPr>
          <a:xfrm>
            <a:off x="1932052" y="4021920"/>
            <a:ext cx="1684867" cy="584775"/>
          </a:xfrm>
          <a:prstGeom prst="rect">
            <a:avLst/>
          </a:prstGeom>
          <a:noFill/>
        </p:spPr>
        <p:txBody>
          <a:bodyPr wrap="square" rtlCol="0">
            <a:spAutoFit/>
          </a:bodyPr>
          <a:lstStyle/>
          <a:p>
            <a:pPr algn="ctr"/>
            <a:r>
              <a:rPr lang="en-IN" dirty="0">
                <a:solidFill>
                  <a:schemeClr val="bg1"/>
                </a:solidFill>
              </a:rPr>
              <a:t>1.2</a:t>
            </a:r>
          </a:p>
          <a:p>
            <a:pPr algn="ctr"/>
            <a:r>
              <a:rPr lang="en-IN" sz="1400" dirty="0">
                <a:solidFill>
                  <a:schemeClr val="bg1"/>
                </a:solidFill>
              </a:rPr>
              <a:t>Manage Profile</a:t>
            </a:r>
            <a:endParaRPr lang="en-IN" dirty="0">
              <a:solidFill>
                <a:schemeClr val="bg1"/>
              </a:solidFill>
            </a:endParaRPr>
          </a:p>
        </p:txBody>
      </p:sp>
      <p:sp>
        <p:nvSpPr>
          <p:cNvPr id="32" name="TextBox 31">
            <a:extLst>
              <a:ext uri="{FF2B5EF4-FFF2-40B4-BE49-F238E27FC236}">
                <a16:creationId xmlns:a16="http://schemas.microsoft.com/office/drawing/2014/main" id="{B2A01D45-C5FB-E89E-B004-BC025BD41CFC}"/>
              </a:ext>
            </a:extLst>
          </p:cNvPr>
          <p:cNvSpPr txBox="1"/>
          <p:nvPr/>
        </p:nvSpPr>
        <p:spPr>
          <a:xfrm>
            <a:off x="3607696" y="3806987"/>
            <a:ext cx="1684867" cy="861774"/>
          </a:xfrm>
          <a:prstGeom prst="rect">
            <a:avLst/>
          </a:prstGeom>
          <a:noFill/>
        </p:spPr>
        <p:txBody>
          <a:bodyPr wrap="square" rtlCol="0">
            <a:spAutoFit/>
          </a:bodyPr>
          <a:lstStyle/>
          <a:p>
            <a:pPr algn="ctr"/>
            <a:r>
              <a:rPr lang="en-IN" dirty="0">
                <a:solidFill>
                  <a:schemeClr val="bg1"/>
                </a:solidFill>
              </a:rPr>
              <a:t>1.3</a:t>
            </a:r>
          </a:p>
          <a:p>
            <a:pPr algn="ctr"/>
            <a:r>
              <a:rPr lang="en-IN" sz="1600" dirty="0">
                <a:solidFill>
                  <a:schemeClr val="bg1"/>
                </a:solidFill>
              </a:rPr>
              <a:t>Select Specialization</a:t>
            </a:r>
          </a:p>
        </p:txBody>
      </p:sp>
      <p:sp>
        <p:nvSpPr>
          <p:cNvPr id="33" name="TextBox 32">
            <a:extLst>
              <a:ext uri="{FF2B5EF4-FFF2-40B4-BE49-F238E27FC236}">
                <a16:creationId xmlns:a16="http://schemas.microsoft.com/office/drawing/2014/main" id="{17B40A25-8E04-D2A9-4434-24801CC2B6A4}"/>
              </a:ext>
            </a:extLst>
          </p:cNvPr>
          <p:cNvSpPr txBox="1"/>
          <p:nvPr/>
        </p:nvSpPr>
        <p:spPr>
          <a:xfrm>
            <a:off x="5338257" y="4004680"/>
            <a:ext cx="1684867" cy="615553"/>
          </a:xfrm>
          <a:prstGeom prst="rect">
            <a:avLst/>
          </a:prstGeom>
          <a:noFill/>
        </p:spPr>
        <p:txBody>
          <a:bodyPr wrap="square" rtlCol="0">
            <a:spAutoFit/>
          </a:bodyPr>
          <a:lstStyle/>
          <a:p>
            <a:pPr algn="ctr"/>
            <a:r>
              <a:rPr lang="en-IN" dirty="0">
                <a:solidFill>
                  <a:schemeClr val="bg1"/>
                </a:solidFill>
              </a:rPr>
              <a:t>1.4</a:t>
            </a:r>
          </a:p>
          <a:p>
            <a:pPr algn="ctr"/>
            <a:r>
              <a:rPr lang="en-IN" sz="1600" dirty="0">
                <a:solidFill>
                  <a:schemeClr val="bg1"/>
                </a:solidFill>
              </a:rPr>
              <a:t>Select Doctor</a:t>
            </a:r>
            <a:endParaRPr lang="en-IN" dirty="0">
              <a:solidFill>
                <a:schemeClr val="bg1"/>
              </a:solidFill>
            </a:endParaRPr>
          </a:p>
        </p:txBody>
      </p:sp>
      <p:sp>
        <p:nvSpPr>
          <p:cNvPr id="34" name="TextBox 33">
            <a:extLst>
              <a:ext uri="{FF2B5EF4-FFF2-40B4-BE49-F238E27FC236}">
                <a16:creationId xmlns:a16="http://schemas.microsoft.com/office/drawing/2014/main" id="{09CDAA12-0AF4-6945-F4AF-388BEF5C7A29}"/>
              </a:ext>
            </a:extLst>
          </p:cNvPr>
          <p:cNvSpPr txBox="1"/>
          <p:nvPr/>
        </p:nvSpPr>
        <p:spPr>
          <a:xfrm>
            <a:off x="7023124" y="3943247"/>
            <a:ext cx="1684867" cy="800219"/>
          </a:xfrm>
          <a:prstGeom prst="rect">
            <a:avLst/>
          </a:prstGeom>
          <a:noFill/>
        </p:spPr>
        <p:txBody>
          <a:bodyPr wrap="square" rtlCol="0">
            <a:spAutoFit/>
          </a:bodyPr>
          <a:lstStyle/>
          <a:p>
            <a:pPr algn="ctr"/>
            <a:r>
              <a:rPr lang="en-IN" dirty="0">
                <a:solidFill>
                  <a:schemeClr val="bg1"/>
                </a:solidFill>
              </a:rPr>
              <a:t>1.5</a:t>
            </a:r>
          </a:p>
          <a:p>
            <a:pPr algn="ctr"/>
            <a:r>
              <a:rPr lang="en-IN" sz="1400" dirty="0">
                <a:solidFill>
                  <a:schemeClr val="bg1"/>
                </a:solidFill>
              </a:rPr>
              <a:t>Book </a:t>
            </a:r>
          </a:p>
          <a:p>
            <a:pPr algn="ctr"/>
            <a:r>
              <a:rPr lang="en-IN" sz="1400" dirty="0">
                <a:solidFill>
                  <a:schemeClr val="bg1"/>
                </a:solidFill>
              </a:rPr>
              <a:t>Appointment</a:t>
            </a:r>
            <a:endParaRPr lang="en-IN" sz="1600" dirty="0">
              <a:solidFill>
                <a:schemeClr val="bg1"/>
              </a:solidFill>
            </a:endParaRPr>
          </a:p>
        </p:txBody>
      </p:sp>
      <p:sp>
        <p:nvSpPr>
          <p:cNvPr id="35" name="TextBox 34">
            <a:extLst>
              <a:ext uri="{FF2B5EF4-FFF2-40B4-BE49-F238E27FC236}">
                <a16:creationId xmlns:a16="http://schemas.microsoft.com/office/drawing/2014/main" id="{083DD9D3-3164-978B-861A-C18B16A1A9A7}"/>
              </a:ext>
            </a:extLst>
          </p:cNvPr>
          <p:cNvSpPr txBox="1"/>
          <p:nvPr/>
        </p:nvSpPr>
        <p:spPr>
          <a:xfrm>
            <a:off x="8793040" y="3933372"/>
            <a:ext cx="1684867" cy="861774"/>
          </a:xfrm>
          <a:prstGeom prst="rect">
            <a:avLst/>
          </a:prstGeom>
          <a:noFill/>
        </p:spPr>
        <p:txBody>
          <a:bodyPr wrap="square" rtlCol="0">
            <a:spAutoFit/>
          </a:bodyPr>
          <a:lstStyle/>
          <a:p>
            <a:pPr algn="ctr"/>
            <a:r>
              <a:rPr lang="en-IN" dirty="0">
                <a:solidFill>
                  <a:schemeClr val="bg1"/>
                </a:solidFill>
              </a:rPr>
              <a:t>1.6</a:t>
            </a:r>
          </a:p>
          <a:p>
            <a:pPr algn="ctr"/>
            <a:r>
              <a:rPr lang="en-IN" sz="1600" dirty="0" err="1">
                <a:solidFill>
                  <a:schemeClr val="bg1"/>
                </a:solidFill>
              </a:rPr>
              <a:t>Genetare</a:t>
            </a:r>
            <a:endParaRPr lang="en-IN" sz="1600" dirty="0">
              <a:solidFill>
                <a:schemeClr val="bg1"/>
              </a:solidFill>
            </a:endParaRPr>
          </a:p>
          <a:p>
            <a:pPr algn="ctr"/>
            <a:r>
              <a:rPr lang="en-IN" sz="1600" dirty="0">
                <a:solidFill>
                  <a:schemeClr val="bg1"/>
                </a:solidFill>
              </a:rPr>
              <a:t>Report</a:t>
            </a:r>
          </a:p>
        </p:txBody>
      </p:sp>
      <p:sp>
        <p:nvSpPr>
          <p:cNvPr id="36" name="TextBox 35">
            <a:extLst>
              <a:ext uri="{FF2B5EF4-FFF2-40B4-BE49-F238E27FC236}">
                <a16:creationId xmlns:a16="http://schemas.microsoft.com/office/drawing/2014/main" id="{159ABE9B-5400-3613-E911-4E6716D7C17A}"/>
              </a:ext>
            </a:extLst>
          </p:cNvPr>
          <p:cNvSpPr txBox="1"/>
          <p:nvPr/>
        </p:nvSpPr>
        <p:spPr>
          <a:xfrm>
            <a:off x="10443633" y="3980676"/>
            <a:ext cx="1684867" cy="646331"/>
          </a:xfrm>
          <a:prstGeom prst="rect">
            <a:avLst/>
          </a:prstGeom>
          <a:noFill/>
        </p:spPr>
        <p:txBody>
          <a:bodyPr wrap="square" rtlCol="0">
            <a:spAutoFit/>
          </a:bodyPr>
          <a:lstStyle/>
          <a:p>
            <a:pPr algn="ctr"/>
            <a:r>
              <a:rPr lang="en-IN" dirty="0">
                <a:solidFill>
                  <a:schemeClr val="bg1"/>
                </a:solidFill>
              </a:rPr>
              <a:t>1.7</a:t>
            </a:r>
          </a:p>
          <a:p>
            <a:pPr algn="ctr"/>
            <a:r>
              <a:rPr lang="en-IN" dirty="0">
                <a:solidFill>
                  <a:schemeClr val="bg1"/>
                </a:solidFill>
              </a:rPr>
              <a:t>Logout</a:t>
            </a:r>
          </a:p>
        </p:txBody>
      </p:sp>
      <p:cxnSp>
        <p:nvCxnSpPr>
          <p:cNvPr id="37" name="Straight Arrow Connector 36">
            <a:extLst>
              <a:ext uri="{FF2B5EF4-FFF2-40B4-BE49-F238E27FC236}">
                <a16:creationId xmlns:a16="http://schemas.microsoft.com/office/drawing/2014/main" id="{B5483C34-9079-54D1-95D8-C37B9BEE2113}"/>
              </a:ext>
            </a:extLst>
          </p:cNvPr>
          <p:cNvCxnSpPr/>
          <p:nvPr/>
        </p:nvCxnSpPr>
        <p:spPr>
          <a:xfrm>
            <a:off x="999069"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73922419-BE25-02CE-A047-A9797F4350C4}"/>
              </a:ext>
            </a:extLst>
          </p:cNvPr>
          <p:cNvCxnSpPr>
            <a:cxnSpLocks/>
          </p:cNvCxnSpPr>
          <p:nvPr/>
        </p:nvCxnSpPr>
        <p:spPr>
          <a:xfrm flipV="1">
            <a:off x="1181965"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F21249D-EC11-90E8-0D58-EE2936FD393F}"/>
              </a:ext>
            </a:extLst>
          </p:cNvPr>
          <p:cNvCxnSpPr/>
          <p:nvPr/>
        </p:nvCxnSpPr>
        <p:spPr>
          <a:xfrm>
            <a:off x="2668060"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1BE64182-4185-8FB1-CCBE-3CF786E34FF2}"/>
              </a:ext>
            </a:extLst>
          </p:cNvPr>
          <p:cNvCxnSpPr>
            <a:cxnSpLocks/>
          </p:cNvCxnSpPr>
          <p:nvPr/>
        </p:nvCxnSpPr>
        <p:spPr>
          <a:xfrm flipV="1">
            <a:off x="2850956"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EED6FEE-340F-5FEA-9E0A-58CBD75526F5}"/>
              </a:ext>
            </a:extLst>
          </p:cNvPr>
          <p:cNvCxnSpPr/>
          <p:nvPr/>
        </p:nvCxnSpPr>
        <p:spPr>
          <a:xfrm>
            <a:off x="4343401"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C0E16CDB-B99C-B53F-40D7-6E9C6B637A43}"/>
              </a:ext>
            </a:extLst>
          </p:cNvPr>
          <p:cNvCxnSpPr>
            <a:cxnSpLocks/>
          </p:cNvCxnSpPr>
          <p:nvPr/>
        </p:nvCxnSpPr>
        <p:spPr>
          <a:xfrm flipV="1">
            <a:off x="4526297"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404A724D-F657-89B4-96CF-9F57E21122D6}"/>
              </a:ext>
            </a:extLst>
          </p:cNvPr>
          <p:cNvCxnSpPr/>
          <p:nvPr/>
        </p:nvCxnSpPr>
        <p:spPr>
          <a:xfrm>
            <a:off x="6051684" y="4970576"/>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624F774A-8173-870D-58DE-9BBEDF01ECB4}"/>
              </a:ext>
            </a:extLst>
          </p:cNvPr>
          <p:cNvCxnSpPr>
            <a:cxnSpLocks/>
          </p:cNvCxnSpPr>
          <p:nvPr/>
        </p:nvCxnSpPr>
        <p:spPr>
          <a:xfrm flipV="1">
            <a:off x="6234580" y="4970576"/>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5F5F2F8A-F5A6-80D1-4186-EB2B07433B75}"/>
              </a:ext>
            </a:extLst>
          </p:cNvPr>
          <p:cNvCxnSpPr/>
          <p:nvPr/>
        </p:nvCxnSpPr>
        <p:spPr>
          <a:xfrm>
            <a:off x="7780869"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72B4AC54-DB13-72E1-27BB-F92F9B19E244}"/>
              </a:ext>
            </a:extLst>
          </p:cNvPr>
          <p:cNvCxnSpPr>
            <a:cxnSpLocks/>
          </p:cNvCxnSpPr>
          <p:nvPr/>
        </p:nvCxnSpPr>
        <p:spPr>
          <a:xfrm flipV="1">
            <a:off x="7963765" y="4995977"/>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9845354-9104-DFE5-E9C0-BA58D5207AA3}"/>
              </a:ext>
            </a:extLst>
          </p:cNvPr>
          <p:cNvCxnSpPr/>
          <p:nvPr/>
        </p:nvCxnSpPr>
        <p:spPr>
          <a:xfrm>
            <a:off x="9575802" y="4970576"/>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068A32F4-EE7D-A5D5-6306-1B3AFE53FE54}"/>
              </a:ext>
            </a:extLst>
          </p:cNvPr>
          <p:cNvCxnSpPr>
            <a:cxnSpLocks/>
          </p:cNvCxnSpPr>
          <p:nvPr/>
        </p:nvCxnSpPr>
        <p:spPr>
          <a:xfrm flipV="1">
            <a:off x="9758698" y="4970576"/>
            <a:ext cx="0" cy="8629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6C6DA73-C40E-60F3-42E4-89B16419AED4}"/>
              </a:ext>
            </a:extLst>
          </p:cNvPr>
          <p:cNvCxnSpPr/>
          <p:nvPr/>
        </p:nvCxnSpPr>
        <p:spPr>
          <a:xfrm>
            <a:off x="385747" y="6011329"/>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D640D97E-BB18-B823-AE39-7FA82343C3CB}"/>
              </a:ext>
            </a:extLst>
          </p:cNvPr>
          <p:cNvCxnSpPr/>
          <p:nvPr/>
        </p:nvCxnSpPr>
        <p:spPr>
          <a:xfrm>
            <a:off x="385747" y="634999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50FE9F1B-0968-13F1-7208-03D26CD6DF7A}"/>
              </a:ext>
            </a:extLst>
          </p:cNvPr>
          <p:cNvCxnSpPr/>
          <p:nvPr/>
        </p:nvCxnSpPr>
        <p:spPr>
          <a:xfrm>
            <a:off x="1987293" y="601132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EA6FFB67-4499-EF9F-C63F-401D3E3F2B12}"/>
              </a:ext>
            </a:extLst>
          </p:cNvPr>
          <p:cNvCxnSpPr/>
          <p:nvPr/>
        </p:nvCxnSpPr>
        <p:spPr>
          <a:xfrm>
            <a:off x="1987293" y="6349991"/>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Straight Connector 52">
            <a:extLst>
              <a:ext uri="{FF2B5EF4-FFF2-40B4-BE49-F238E27FC236}">
                <a16:creationId xmlns:a16="http://schemas.microsoft.com/office/drawing/2014/main" id="{27ADAB95-535C-947B-B7CF-7316D490C504}"/>
              </a:ext>
            </a:extLst>
          </p:cNvPr>
          <p:cNvCxnSpPr/>
          <p:nvPr/>
        </p:nvCxnSpPr>
        <p:spPr>
          <a:xfrm>
            <a:off x="3695600" y="6002853"/>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280A7C97-A4ED-C72D-92B4-2EB5B9ABF134}"/>
              </a:ext>
            </a:extLst>
          </p:cNvPr>
          <p:cNvCxnSpPr/>
          <p:nvPr/>
        </p:nvCxnSpPr>
        <p:spPr>
          <a:xfrm>
            <a:off x="3695600" y="6341519"/>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4769E178-11A9-D010-B738-B14A49B78E51}"/>
              </a:ext>
            </a:extLst>
          </p:cNvPr>
          <p:cNvCxnSpPr/>
          <p:nvPr/>
        </p:nvCxnSpPr>
        <p:spPr>
          <a:xfrm>
            <a:off x="5356414" y="6002849"/>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D7031A3C-58E4-C903-28EA-D230AA2C9E44}"/>
              </a:ext>
            </a:extLst>
          </p:cNvPr>
          <p:cNvCxnSpPr/>
          <p:nvPr/>
        </p:nvCxnSpPr>
        <p:spPr>
          <a:xfrm>
            <a:off x="5356414" y="634151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a:extLst>
              <a:ext uri="{FF2B5EF4-FFF2-40B4-BE49-F238E27FC236}">
                <a16:creationId xmlns:a16="http://schemas.microsoft.com/office/drawing/2014/main" id="{66D287F7-A7C9-7B39-DF5D-BFB76B04C2DC}"/>
              </a:ext>
            </a:extLst>
          </p:cNvPr>
          <p:cNvCxnSpPr/>
          <p:nvPr/>
        </p:nvCxnSpPr>
        <p:spPr>
          <a:xfrm>
            <a:off x="7210164" y="6011325"/>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1B4E410B-AF4C-3907-9970-0350D422D2A6}"/>
              </a:ext>
            </a:extLst>
          </p:cNvPr>
          <p:cNvCxnSpPr/>
          <p:nvPr/>
        </p:nvCxnSpPr>
        <p:spPr>
          <a:xfrm>
            <a:off x="7210164" y="6349991"/>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928AA3E2-8052-B1C4-D53D-A79558402FF7}"/>
              </a:ext>
            </a:extLst>
          </p:cNvPr>
          <p:cNvCxnSpPr/>
          <p:nvPr/>
        </p:nvCxnSpPr>
        <p:spPr>
          <a:xfrm>
            <a:off x="8955619" y="5985924"/>
            <a:ext cx="136153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87388343-C78F-575B-CEAE-04F720AB7972}"/>
              </a:ext>
            </a:extLst>
          </p:cNvPr>
          <p:cNvCxnSpPr/>
          <p:nvPr/>
        </p:nvCxnSpPr>
        <p:spPr>
          <a:xfrm>
            <a:off x="8955619" y="6333057"/>
            <a:ext cx="1361533" cy="0"/>
          </a:xfrm>
          <a:prstGeom prst="line">
            <a:avLst/>
          </a:prstGeom>
        </p:spPr>
        <p:style>
          <a:lnRef idx="3">
            <a:schemeClr val="accent1"/>
          </a:lnRef>
          <a:fillRef idx="0">
            <a:schemeClr val="accent1"/>
          </a:fillRef>
          <a:effectRef idx="2">
            <a:schemeClr val="accent1"/>
          </a:effectRef>
          <a:fontRef idx="minor">
            <a:schemeClr val="tx1"/>
          </a:fontRef>
        </p:style>
      </p:cxnSp>
      <p:sp>
        <p:nvSpPr>
          <p:cNvPr id="61" name="TextBox 60">
            <a:extLst>
              <a:ext uri="{FF2B5EF4-FFF2-40B4-BE49-F238E27FC236}">
                <a16:creationId xmlns:a16="http://schemas.microsoft.com/office/drawing/2014/main" id="{11AF9079-4A77-6A17-EA92-7404F81F2053}"/>
              </a:ext>
            </a:extLst>
          </p:cNvPr>
          <p:cNvSpPr txBox="1"/>
          <p:nvPr/>
        </p:nvSpPr>
        <p:spPr>
          <a:xfrm>
            <a:off x="385747" y="6002849"/>
            <a:ext cx="1331386" cy="369332"/>
          </a:xfrm>
          <a:prstGeom prst="rect">
            <a:avLst/>
          </a:prstGeom>
          <a:noFill/>
        </p:spPr>
        <p:txBody>
          <a:bodyPr wrap="square" rtlCol="0">
            <a:spAutoFit/>
          </a:bodyPr>
          <a:lstStyle/>
          <a:p>
            <a:pPr algn="ctr"/>
            <a:r>
              <a:rPr lang="en-IN" dirty="0"/>
              <a:t>PATIENT</a:t>
            </a:r>
          </a:p>
        </p:txBody>
      </p:sp>
      <p:sp>
        <p:nvSpPr>
          <p:cNvPr id="62" name="TextBox 61">
            <a:extLst>
              <a:ext uri="{FF2B5EF4-FFF2-40B4-BE49-F238E27FC236}">
                <a16:creationId xmlns:a16="http://schemas.microsoft.com/office/drawing/2014/main" id="{F78BE241-8A39-A2C0-1D44-E788B36DFEF4}"/>
              </a:ext>
            </a:extLst>
          </p:cNvPr>
          <p:cNvSpPr txBox="1"/>
          <p:nvPr/>
        </p:nvSpPr>
        <p:spPr>
          <a:xfrm>
            <a:off x="1987293" y="6002849"/>
            <a:ext cx="1331386" cy="369332"/>
          </a:xfrm>
          <a:prstGeom prst="rect">
            <a:avLst/>
          </a:prstGeom>
          <a:noFill/>
        </p:spPr>
        <p:txBody>
          <a:bodyPr wrap="square" rtlCol="0">
            <a:spAutoFit/>
          </a:bodyPr>
          <a:lstStyle/>
          <a:p>
            <a:pPr algn="ctr"/>
            <a:r>
              <a:rPr lang="en-IN" dirty="0"/>
              <a:t>PATIENT</a:t>
            </a:r>
          </a:p>
        </p:txBody>
      </p:sp>
      <p:sp>
        <p:nvSpPr>
          <p:cNvPr id="63" name="TextBox 62">
            <a:extLst>
              <a:ext uri="{FF2B5EF4-FFF2-40B4-BE49-F238E27FC236}">
                <a16:creationId xmlns:a16="http://schemas.microsoft.com/office/drawing/2014/main" id="{7F26F426-D54F-B056-301A-721FE163ECD6}"/>
              </a:ext>
            </a:extLst>
          </p:cNvPr>
          <p:cNvSpPr txBox="1"/>
          <p:nvPr/>
        </p:nvSpPr>
        <p:spPr>
          <a:xfrm>
            <a:off x="3627138" y="5988581"/>
            <a:ext cx="1503701" cy="338554"/>
          </a:xfrm>
          <a:prstGeom prst="rect">
            <a:avLst/>
          </a:prstGeom>
          <a:noFill/>
        </p:spPr>
        <p:txBody>
          <a:bodyPr wrap="square" rtlCol="0">
            <a:spAutoFit/>
          </a:bodyPr>
          <a:lstStyle/>
          <a:p>
            <a:pPr algn="ctr"/>
            <a:r>
              <a:rPr lang="en-IN" sz="1600" dirty="0"/>
              <a:t>SPECIALIZATION</a:t>
            </a:r>
            <a:endParaRPr lang="en-IN" dirty="0"/>
          </a:p>
        </p:txBody>
      </p:sp>
      <p:sp>
        <p:nvSpPr>
          <p:cNvPr id="64" name="TextBox 63">
            <a:extLst>
              <a:ext uri="{FF2B5EF4-FFF2-40B4-BE49-F238E27FC236}">
                <a16:creationId xmlns:a16="http://schemas.microsoft.com/office/drawing/2014/main" id="{16DD6123-6F1A-A89C-7B9A-3BBDC9AE092E}"/>
              </a:ext>
            </a:extLst>
          </p:cNvPr>
          <p:cNvSpPr txBox="1"/>
          <p:nvPr/>
        </p:nvSpPr>
        <p:spPr>
          <a:xfrm>
            <a:off x="5371040" y="5994640"/>
            <a:ext cx="1331386" cy="369332"/>
          </a:xfrm>
          <a:prstGeom prst="rect">
            <a:avLst/>
          </a:prstGeom>
          <a:noFill/>
        </p:spPr>
        <p:txBody>
          <a:bodyPr wrap="square" rtlCol="0">
            <a:spAutoFit/>
          </a:bodyPr>
          <a:lstStyle/>
          <a:p>
            <a:pPr algn="ctr"/>
            <a:r>
              <a:rPr lang="en-IN" dirty="0"/>
              <a:t>DOCTOR</a:t>
            </a:r>
          </a:p>
        </p:txBody>
      </p:sp>
      <p:sp>
        <p:nvSpPr>
          <p:cNvPr id="65" name="TextBox 64">
            <a:extLst>
              <a:ext uri="{FF2B5EF4-FFF2-40B4-BE49-F238E27FC236}">
                <a16:creationId xmlns:a16="http://schemas.microsoft.com/office/drawing/2014/main" id="{8476F6EC-D2AE-6481-62B5-69FE44B0A845}"/>
              </a:ext>
            </a:extLst>
          </p:cNvPr>
          <p:cNvSpPr txBox="1"/>
          <p:nvPr/>
        </p:nvSpPr>
        <p:spPr>
          <a:xfrm>
            <a:off x="7222671" y="6022584"/>
            <a:ext cx="1331386" cy="307777"/>
          </a:xfrm>
          <a:prstGeom prst="rect">
            <a:avLst/>
          </a:prstGeom>
          <a:noFill/>
        </p:spPr>
        <p:txBody>
          <a:bodyPr wrap="square" rtlCol="0">
            <a:spAutoFit/>
          </a:bodyPr>
          <a:lstStyle/>
          <a:p>
            <a:pPr algn="ctr"/>
            <a:r>
              <a:rPr lang="en-IN" sz="1400" dirty="0"/>
              <a:t>APPOINTMENT</a:t>
            </a:r>
            <a:endParaRPr lang="en-IN" dirty="0"/>
          </a:p>
        </p:txBody>
      </p:sp>
      <p:sp>
        <p:nvSpPr>
          <p:cNvPr id="66" name="TextBox 65">
            <a:extLst>
              <a:ext uri="{FF2B5EF4-FFF2-40B4-BE49-F238E27FC236}">
                <a16:creationId xmlns:a16="http://schemas.microsoft.com/office/drawing/2014/main" id="{0DA05872-D621-6EF1-3BB3-AB890BD33151}"/>
              </a:ext>
            </a:extLst>
          </p:cNvPr>
          <p:cNvSpPr txBox="1"/>
          <p:nvPr/>
        </p:nvSpPr>
        <p:spPr>
          <a:xfrm>
            <a:off x="8684195" y="5985905"/>
            <a:ext cx="1902556" cy="307777"/>
          </a:xfrm>
          <a:prstGeom prst="rect">
            <a:avLst/>
          </a:prstGeom>
          <a:noFill/>
        </p:spPr>
        <p:txBody>
          <a:bodyPr wrap="square" rtlCol="0">
            <a:spAutoFit/>
          </a:bodyPr>
          <a:lstStyle/>
          <a:p>
            <a:pPr algn="ctr"/>
            <a:r>
              <a:rPr lang="en-IN" sz="1400" dirty="0"/>
              <a:t>APPOINTMENT</a:t>
            </a:r>
          </a:p>
        </p:txBody>
      </p:sp>
      <p:sp>
        <p:nvSpPr>
          <p:cNvPr id="67" name="TextBox 66">
            <a:extLst>
              <a:ext uri="{FF2B5EF4-FFF2-40B4-BE49-F238E27FC236}">
                <a16:creationId xmlns:a16="http://schemas.microsoft.com/office/drawing/2014/main" id="{0FBC31DE-3825-9B8C-D9BD-4192992D41A4}"/>
              </a:ext>
            </a:extLst>
          </p:cNvPr>
          <p:cNvSpPr txBox="1"/>
          <p:nvPr/>
        </p:nvSpPr>
        <p:spPr>
          <a:xfrm rot="16200000">
            <a:off x="311995" y="5302095"/>
            <a:ext cx="1017650" cy="369332"/>
          </a:xfrm>
          <a:prstGeom prst="rect">
            <a:avLst/>
          </a:prstGeom>
          <a:noFill/>
        </p:spPr>
        <p:txBody>
          <a:bodyPr wrap="square" rtlCol="0">
            <a:spAutoFit/>
          </a:bodyPr>
          <a:lstStyle/>
          <a:p>
            <a:pPr algn="ctr"/>
            <a:r>
              <a:rPr lang="en-IN" dirty="0" err="1"/>
              <a:t>Req</a:t>
            </a:r>
            <a:endParaRPr lang="en-IN" dirty="0"/>
          </a:p>
        </p:txBody>
      </p:sp>
      <p:sp>
        <p:nvSpPr>
          <p:cNvPr id="68" name="TextBox 67">
            <a:extLst>
              <a:ext uri="{FF2B5EF4-FFF2-40B4-BE49-F238E27FC236}">
                <a16:creationId xmlns:a16="http://schemas.microsoft.com/office/drawing/2014/main" id="{BA1C575A-8798-A844-2737-6E273F56BA58}"/>
              </a:ext>
            </a:extLst>
          </p:cNvPr>
          <p:cNvSpPr txBox="1"/>
          <p:nvPr/>
        </p:nvSpPr>
        <p:spPr>
          <a:xfrm rot="5400000">
            <a:off x="851905" y="5289132"/>
            <a:ext cx="1017650" cy="369332"/>
          </a:xfrm>
          <a:prstGeom prst="rect">
            <a:avLst/>
          </a:prstGeom>
          <a:noFill/>
        </p:spPr>
        <p:txBody>
          <a:bodyPr wrap="square" rtlCol="0">
            <a:spAutoFit/>
          </a:bodyPr>
          <a:lstStyle/>
          <a:p>
            <a:pPr algn="ctr"/>
            <a:r>
              <a:rPr lang="en-IN" dirty="0"/>
              <a:t>Res</a:t>
            </a:r>
          </a:p>
        </p:txBody>
      </p:sp>
      <p:sp>
        <p:nvSpPr>
          <p:cNvPr id="69" name="TextBox 68">
            <a:extLst>
              <a:ext uri="{FF2B5EF4-FFF2-40B4-BE49-F238E27FC236}">
                <a16:creationId xmlns:a16="http://schemas.microsoft.com/office/drawing/2014/main" id="{81490151-C772-827B-65A1-283866C428CC}"/>
              </a:ext>
            </a:extLst>
          </p:cNvPr>
          <p:cNvSpPr txBox="1"/>
          <p:nvPr/>
        </p:nvSpPr>
        <p:spPr>
          <a:xfrm rot="16200000">
            <a:off x="1970346" y="5293713"/>
            <a:ext cx="1017650" cy="369332"/>
          </a:xfrm>
          <a:prstGeom prst="rect">
            <a:avLst/>
          </a:prstGeom>
          <a:noFill/>
        </p:spPr>
        <p:txBody>
          <a:bodyPr wrap="square" rtlCol="0">
            <a:spAutoFit/>
          </a:bodyPr>
          <a:lstStyle/>
          <a:p>
            <a:pPr algn="ctr"/>
            <a:r>
              <a:rPr lang="en-IN" dirty="0" err="1"/>
              <a:t>Req</a:t>
            </a:r>
            <a:endParaRPr lang="en-IN" dirty="0"/>
          </a:p>
        </p:txBody>
      </p:sp>
      <p:sp>
        <p:nvSpPr>
          <p:cNvPr id="70" name="TextBox 69">
            <a:extLst>
              <a:ext uri="{FF2B5EF4-FFF2-40B4-BE49-F238E27FC236}">
                <a16:creationId xmlns:a16="http://schemas.microsoft.com/office/drawing/2014/main" id="{7D1426EF-5DC0-9ED5-BC00-9CC1D0802436}"/>
              </a:ext>
            </a:extLst>
          </p:cNvPr>
          <p:cNvSpPr txBox="1"/>
          <p:nvPr/>
        </p:nvSpPr>
        <p:spPr>
          <a:xfrm rot="5400000">
            <a:off x="2510256" y="5280750"/>
            <a:ext cx="1017650" cy="369332"/>
          </a:xfrm>
          <a:prstGeom prst="rect">
            <a:avLst/>
          </a:prstGeom>
          <a:noFill/>
        </p:spPr>
        <p:txBody>
          <a:bodyPr wrap="square" rtlCol="0">
            <a:spAutoFit/>
          </a:bodyPr>
          <a:lstStyle/>
          <a:p>
            <a:pPr algn="ctr"/>
            <a:r>
              <a:rPr lang="en-IN" dirty="0"/>
              <a:t>Res</a:t>
            </a:r>
          </a:p>
        </p:txBody>
      </p:sp>
      <p:sp>
        <p:nvSpPr>
          <p:cNvPr id="71" name="TextBox 70">
            <a:extLst>
              <a:ext uri="{FF2B5EF4-FFF2-40B4-BE49-F238E27FC236}">
                <a16:creationId xmlns:a16="http://schemas.microsoft.com/office/drawing/2014/main" id="{58729FBE-CD3B-04A7-0CFC-9A294F37983D}"/>
              </a:ext>
            </a:extLst>
          </p:cNvPr>
          <p:cNvSpPr txBox="1"/>
          <p:nvPr/>
        </p:nvSpPr>
        <p:spPr>
          <a:xfrm rot="16200000">
            <a:off x="3637932" y="5302095"/>
            <a:ext cx="1017650" cy="369332"/>
          </a:xfrm>
          <a:prstGeom prst="rect">
            <a:avLst/>
          </a:prstGeom>
          <a:noFill/>
        </p:spPr>
        <p:txBody>
          <a:bodyPr wrap="square" rtlCol="0">
            <a:spAutoFit/>
          </a:bodyPr>
          <a:lstStyle/>
          <a:p>
            <a:pPr algn="ctr"/>
            <a:r>
              <a:rPr lang="en-IN" dirty="0" err="1"/>
              <a:t>Req</a:t>
            </a:r>
            <a:endParaRPr lang="en-IN" dirty="0"/>
          </a:p>
        </p:txBody>
      </p:sp>
      <p:sp>
        <p:nvSpPr>
          <p:cNvPr id="72" name="TextBox 71">
            <a:extLst>
              <a:ext uri="{FF2B5EF4-FFF2-40B4-BE49-F238E27FC236}">
                <a16:creationId xmlns:a16="http://schemas.microsoft.com/office/drawing/2014/main" id="{F1E054B8-CB44-7EE9-7340-57679A12270D}"/>
              </a:ext>
            </a:extLst>
          </p:cNvPr>
          <p:cNvSpPr txBox="1"/>
          <p:nvPr/>
        </p:nvSpPr>
        <p:spPr>
          <a:xfrm rot="5400000">
            <a:off x="4177842" y="5289132"/>
            <a:ext cx="1017650" cy="369332"/>
          </a:xfrm>
          <a:prstGeom prst="rect">
            <a:avLst/>
          </a:prstGeom>
          <a:noFill/>
        </p:spPr>
        <p:txBody>
          <a:bodyPr wrap="square" rtlCol="0">
            <a:spAutoFit/>
          </a:bodyPr>
          <a:lstStyle/>
          <a:p>
            <a:pPr algn="ctr"/>
            <a:r>
              <a:rPr lang="en-IN" dirty="0"/>
              <a:t>Res</a:t>
            </a:r>
          </a:p>
        </p:txBody>
      </p:sp>
      <p:sp>
        <p:nvSpPr>
          <p:cNvPr id="73" name="TextBox 72">
            <a:extLst>
              <a:ext uri="{FF2B5EF4-FFF2-40B4-BE49-F238E27FC236}">
                <a16:creationId xmlns:a16="http://schemas.microsoft.com/office/drawing/2014/main" id="{690AF31D-21ED-470D-6BCD-1467DEF8847C}"/>
              </a:ext>
            </a:extLst>
          </p:cNvPr>
          <p:cNvSpPr txBox="1"/>
          <p:nvPr/>
        </p:nvSpPr>
        <p:spPr>
          <a:xfrm rot="16200000">
            <a:off x="5362159" y="5270598"/>
            <a:ext cx="1017650" cy="369332"/>
          </a:xfrm>
          <a:prstGeom prst="rect">
            <a:avLst/>
          </a:prstGeom>
          <a:noFill/>
        </p:spPr>
        <p:txBody>
          <a:bodyPr wrap="square" rtlCol="0">
            <a:spAutoFit/>
          </a:bodyPr>
          <a:lstStyle/>
          <a:p>
            <a:pPr algn="ctr"/>
            <a:r>
              <a:rPr lang="en-IN" dirty="0" err="1"/>
              <a:t>Req</a:t>
            </a:r>
            <a:endParaRPr lang="en-IN" dirty="0"/>
          </a:p>
        </p:txBody>
      </p:sp>
      <p:sp>
        <p:nvSpPr>
          <p:cNvPr id="74" name="TextBox 73">
            <a:extLst>
              <a:ext uri="{FF2B5EF4-FFF2-40B4-BE49-F238E27FC236}">
                <a16:creationId xmlns:a16="http://schemas.microsoft.com/office/drawing/2014/main" id="{DC4E4E88-F7BC-0D6E-8754-EB0E805FC5B5}"/>
              </a:ext>
            </a:extLst>
          </p:cNvPr>
          <p:cNvSpPr txBox="1"/>
          <p:nvPr/>
        </p:nvSpPr>
        <p:spPr>
          <a:xfrm rot="5400000">
            <a:off x="5902069" y="5257635"/>
            <a:ext cx="1017650" cy="369332"/>
          </a:xfrm>
          <a:prstGeom prst="rect">
            <a:avLst/>
          </a:prstGeom>
          <a:noFill/>
        </p:spPr>
        <p:txBody>
          <a:bodyPr wrap="square" rtlCol="0">
            <a:spAutoFit/>
          </a:bodyPr>
          <a:lstStyle/>
          <a:p>
            <a:pPr algn="ctr"/>
            <a:r>
              <a:rPr lang="en-IN" dirty="0"/>
              <a:t>Res</a:t>
            </a:r>
          </a:p>
        </p:txBody>
      </p:sp>
      <p:sp>
        <p:nvSpPr>
          <p:cNvPr id="75" name="TextBox 74">
            <a:extLst>
              <a:ext uri="{FF2B5EF4-FFF2-40B4-BE49-F238E27FC236}">
                <a16:creationId xmlns:a16="http://schemas.microsoft.com/office/drawing/2014/main" id="{6CF36B3B-38EE-E60E-65AC-9ED008CAA783}"/>
              </a:ext>
            </a:extLst>
          </p:cNvPr>
          <p:cNvSpPr txBox="1"/>
          <p:nvPr/>
        </p:nvSpPr>
        <p:spPr>
          <a:xfrm rot="16200000">
            <a:off x="7086367" y="5253059"/>
            <a:ext cx="1017650" cy="369332"/>
          </a:xfrm>
          <a:prstGeom prst="rect">
            <a:avLst/>
          </a:prstGeom>
          <a:noFill/>
        </p:spPr>
        <p:txBody>
          <a:bodyPr wrap="square" rtlCol="0">
            <a:spAutoFit/>
          </a:bodyPr>
          <a:lstStyle/>
          <a:p>
            <a:pPr algn="ctr"/>
            <a:r>
              <a:rPr lang="en-IN" dirty="0" err="1"/>
              <a:t>Req</a:t>
            </a:r>
            <a:endParaRPr lang="en-IN" dirty="0"/>
          </a:p>
        </p:txBody>
      </p:sp>
      <p:sp>
        <p:nvSpPr>
          <p:cNvPr id="76" name="TextBox 75">
            <a:extLst>
              <a:ext uri="{FF2B5EF4-FFF2-40B4-BE49-F238E27FC236}">
                <a16:creationId xmlns:a16="http://schemas.microsoft.com/office/drawing/2014/main" id="{1F51AC53-4E9F-E7DC-D0D1-9172BEE731B8}"/>
              </a:ext>
            </a:extLst>
          </p:cNvPr>
          <p:cNvSpPr txBox="1"/>
          <p:nvPr/>
        </p:nvSpPr>
        <p:spPr>
          <a:xfrm rot="5400000">
            <a:off x="7626277" y="5240096"/>
            <a:ext cx="1017650" cy="369332"/>
          </a:xfrm>
          <a:prstGeom prst="rect">
            <a:avLst/>
          </a:prstGeom>
          <a:noFill/>
        </p:spPr>
        <p:txBody>
          <a:bodyPr wrap="square" rtlCol="0">
            <a:spAutoFit/>
          </a:bodyPr>
          <a:lstStyle/>
          <a:p>
            <a:pPr algn="ctr"/>
            <a:r>
              <a:rPr lang="en-IN" dirty="0"/>
              <a:t>Res</a:t>
            </a:r>
          </a:p>
        </p:txBody>
      </p:sp>
      <p:sp>
        <p:nvSpPr>
          <p:cNvPr id="77" name="TextBox 76">
            <a:extLst>
              <a:ext uri="{FF2B5EF4-FFF2-40B4-BE49-F238E27FC236}">
                <a16:creationId xmlns:a16="http://schemas.microsoft.com/office/drawing/2014/main" id="{8F7BBC89-00C4-4522-1909-750BF444FF40}"/>
              </a:ext>
            </a:extLst>
          </p:cNvPr>
          <p:cNvSpPr txBox="1"/>
          <p:nvPr/>
        </p:nvSpPr>
        <p:spPr>
          <a:xfrm rot="16200000">
            <a:off x="8896981" y="5266022"/>
            <a:ext cx="1017650" cy="369332"/>
          </a:xfrm>
          <a:prstGeom prst="rect">
            <a:avLst/>
          </a:prstGeom>
          <a:noFill/>
        </p:spPr>
        <p:txBody>
          <a:bodyPr wrap="square" rtlCol="0">
            <a:spAutoFit/>
          </a:bodyPr>
          <a:lstStyle/>
          <a:p>
            <a:pPr algn="ctr"/>
            <a:r>
              <a:rPr lang="en-IN" dirty="0" err="1"/>
              <a:t>Req</a:t>
            </a:r>
            <a:endParaRPr lang="en-IN" dirty="0"/>
          </a:p>
        </p:txBody>
      </p:sp>
      <p:sp>
        <p:nvSpPr>
          <p:cNvPr id="78" name="TextBox 77">
            <a:extLst>
              <a:ext uri="{FF2B5EF4-FFF2-40B4-BE49-F238E27FC236}">
                <a16:creationId xmlns:a16="http://schemas.microsoft.com/office/drawing/2014/main" id="{5FC7ECDC-8174-DCC5-E5E7-35E15EC20BE6}"/>
              </a:ext>
            </a:extLst>
          </p:cNvPr>
          <p:cNvSpPr txBox="1"/>
          <p:nvPr/>
        </p:nvSpPr>
        <p:spPr>
          <a:xfrm rot="5400000">
            <a:off x="9436891" y="5253059"/>
            <a:ext cx="1017650" cy="369332"/>
          </a:xfrm>
          <a:prstGeom prst="rect">
            <a:avLst/>
          </a:prstGeom>
          <a:noFill/>
        </p:spPr>
        <p:txBody>
          <a:bodyPr wrap="square" rtlCol="0">
            <a:spAutoFit/>
          </a:bodyPr>
          <a:lstStyle/>
          <a:p>
            <a:pPr algn="ctr"/>
            <a:r>
              <a:rPr lang="en-IN" dirty="0"/>
              <a:t>Res</a:t>
            </a:r>
          </a:p>
        </p:txBody>
      </p:sp>
      <p:sp>
        <p:nvSpPr>
          <p:cNvPr id="79" name="TextBox 78">
            <a:extLst>
              <a:ext uri="{FF2B5EF4-FFF2-40B4-BE49-F238E27FC236}">
                <a16:creationId xmlns:a16="http://schemas.microsoft.com/office/drawing/2014/main" id="{C4307F0D-2C09-5349-A79C-E284B486DDFA}"/>
              </a:ext>
            </a:extLst>
          </p:cNvPr>
          <p:cNvSpPr txBox="1"/>
          <p:nvPr/>
        </p:nvSpPr>
        <p:spPr>
          <a:xfrm>
            <a:off x="260836" y="3891389"/>
            <a:ext cx="1684867" cy="830997"/>
          </a:xfrm>
          <a:prstGeom prst="rect">
            <a:avLst/>
          </a:prstGeom>
          <a:noFill/>
        </p:spPr>
        <p:txBody>
          <a:bodyPr wrap="square" rtlCol="0">
            <a:spAutoFit/>
          </a:bodyPr>
          <a:lstStyle/>
          <a:p>
            <a:pPr algn="ctr"/>
            <a:r>
              <a:rPr lang="en-IN" dirty="0">
                <a:solidFill>
                  <a:schemeClr val="bg1"/>
                </a:solidFill>
              </a:rPr>
              <a:t>1.1</a:t>
            </a:r>
          </a:p>
          <a:p>
            <a:pPr algn="ctr"/>
            <a:r>
              <a:rPr lang="en-IN" sz="1400" dirty="0">
                <a:solidFill>
                  <a:schemeClr val="bg1"/>
                </a:solidFill>
              </a:rPr>
              <a:t>Login </a:t>
            </a:r>
          </a:p>
          <a:p>
            <a:pPr algn="ctr"/>
            <a:r>
              <a:rPr lang="en-IN" sz="1600" dirty="0">
                <a:solidFill>
                  <a:schemeClr val="bg1"/>
                </a:solidFill>
              </a:rPr>
              <a:t>Registration</a:t>
            </a:r>
          </a:p>
        </p:txBody>
      </p:sp>
    </p:spTree>
    <p:extLst>
      <p:ext uri="{BB962C8B-B14F-4D97-AF65-F5344CB8AC3E}">
        <p14:creationId xmlns:p14="http://schemas.microsoft.com/office/powerpoint/2010/main" val="2063762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DBAEF5-91E3-1B22-A603-3C2C17AE2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E7D721BD-0825-D5C4-3F1D-493742DEAC4C}"/>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2C42050-F779-291A-8E83-30854D350E7F}"/>
              </a:ext>
            </a:extLst>
          </p:cNvPr>
          <p:cNvSpPr txBox="1"/>
          <p:nvPr/>
        </p:nvSpPr>
        <p:spPr>
          <a:xfrm>
            <a:off x="4324865" y="718887"/>
            <a:ext cx="3542268" cy="369332"/>
          </a:xfrm>
          <a:prstGeom prst="rect">
            <a:avLst/>
          </a:prstGeom>
          <a:noFill/>
        </p:spPr>
        <p:txBody>
          <a:bodyPr wrap="square" rtlCol="0">
            <a:spAutoFit/>
          </a:bodyPr>
          <a:lstStyle/>
          <a:p>
            <a:pPr algn="ctr"/>
            <a:r>
              <a:rPr lang="en-IN" b="1" dirty="0"/>
              <a:t>All Appointments Report Generate</a:t>
            </a:r>
          </a:p>
        </p:txBody>
      </p:sp>
      <p:pic>
        <p:nvPicPr>
          <p:cNvPr id="8" name="Picture 7">
            <a:extLst>
              <a:ext uri="{FF2B5EF4-FFF2-40B4-BE49-F238E27FC236}">
                <a16:creationId xmlns:a16="http://schemas.microsoft.com/office/drawing/2014/main" id="{81AED967-C2FD-216F-DF97-872F9970F6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534" y="1088219"/>
            <a:ext cx="9304930" cy="5664979"/>
          </a:xfrm>
          <a:prstGeom prst="rect">
            <a:avLst/>
          </a:prstGeom>
          <a:ln>
            <a:solidFill>
              <a:schemeClr val="bg1"/>
            </a:solidFill>
          </a:ln>
        </p:spPr>
      </p:pic>
    </p:spTree>
    <p:extLst>
      <p:ext uri="{BB962C8B-B14F-4D97-AF65-F5344CB8AC3E}">
        <p14:creationId xmlns:p14="http://schemas.microsoft.com/office/powerpoint/2010/main" val="1302586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1ADD27-FF3C-C77B-EFB5-8A16A9B26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4"/>
            <a:ext cx="12192000" cy="6858000"/>
          </a:xfrm>
          <a:prstGeom prst="rect">
            <a:avLst/>
          </a:prstGeom>
        </p:spPr>
      </p:pic>
      <p:sp>
        <p:nvSpPr>
          <p:cNvPr id="6" name="TextBox 5">
            <a:extLst>
              <a:ext uri="{FF2B5EF4-FFF2-40B4-BE49-F238E27FC236}">
                <a16:creationId xmlns:a16="http://schemas.microsoft.com/office/drawing/2014/main" id="{A925B848-5BF2-4468-6D61-B127F01964A4}"/>
              </a:ext>
            </a:extLst>
          </p:cNvPr>
          <p:cNvSpPr txBox="1"/>
          <p:nvPr/>
        </p:nvSpPr>
        <p:spPr>
          <a:xfrm>
            <a:off x="1580065" y="2743510"/>
            <a:ext cx="7057813" cy="1862048"/>
          </a:xfrm>
          <a:prstGeom prst="rect">
            <a:avLst/>
          </a:prstGeom>
          <a:noFill/>
        </p:spPr>
        <p:txBody>
          <a:bodyPr wrap="square" rtlCol="0">
            <a:spAutoFit/>
          </a:bodyPr>
          <a:lstStyle/>
          <a:p>
            <a:r>
              <a:rPr lang="en-US" sz="11500" b="1" dirty="0"/>
              <a:t>Thank You</a:t>
            </a:r>
            <a:endParaRPr lang="en-IN" sz="6600" b="1" dirty="0"/>
          </a:p>
        </p:txBody>
      </p:sp>
      <p:pic>
        <p:nvPicPr>
          <p:cNvPr id="7" name="Picture 6">
            <a:extLst>
              <a:ext uri="{FF2B5EF4-FFF2-40B4-BE49-F238E27FC236}">
                <a16:creationId xmlns:a16="http://schemas.microsoft.com/office/drawing/2014/main" id="{FD89AD76-262F-D8D2-E588-B76252146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8" name="TextBox 7">
            <a:extLst>
              <a:ext uri="{FF2B5EF4-FFF2-40B4-BE49-F238E27FC236}">
                <a16:creationId xmlns:a16="http://schemas.microsoft.com/office/drawing/2014/main" id="{E9B990CD-729D-0126-A63A-934670C00F34}"/>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1884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9E561-CFE0-56E5-56CE-75301D45F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5" name="TextBox 4">
            <a:extLst>
              <a:ext uri="{FF2B5EF4-FFF2-40B4-BE49-F238E27FC236}">
                <a16:creationId xmlns:a16="http://schemas.microsoft.com/office/drawing/2014/main" id="{75039934-CEDD-013D-9F59-08E0308E5426}"/>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DBB3CBF-F9DB-0FEA-FF6B-302791C11ED6}"/>
              </a:ext>
            </a:extLst>
          </p:cNvPr>
          <p:cNvSpPr txBox="1"/>
          <p:nvPr/>
        </p:nvSpPr>
        <p:spPr>
          <a:xfrm>
            <a:off x="762000" y="757479"/>
            <a:ext cx="5334000" cy="584775"/>
          </a:xfrm>
          <a:prstGeom prst="rect">
            <a:avLst/>
          </a:prstGeom>
          <a:noFill/>
        </p:spPr>
        <p:txBody>
          <a:bodyPr wrap="square" rtlCol="0">
            <a:spAutoFit/>
          </a:bodyPr>
          <a:lstStyle/>
          <a:p>
            <a:r>
              <a:rPr lang="en-IN" sz="3200" b="1" dirty="0"/>
              <a:t>Data Dictionary</a:t>
            </a:r>
            <a:endParaRPr lang="en-IN" b="1" dirty="0"/>
          </a:p>
        </p:txBody>
      </p:sp>
      <p:sp>
        <p:nvSpPr>
          <p:cNvPr id="7" name="TextBox 6">
            <a:extLst>
              <a:ext uri="{FF2B5EF4-FFF2-40B4-BE49-F238E27FC236}">
                <a16:creationId xmlns:a16="http://schemas.microsoft.com/office/drawing/2014/main" id="{E9FAE791-EDA4-BDD9-BE8E-49C77EDCD153}"/>
              </a:ext>
            </a:extLst>
          </p:cNvPr>
          <p:cNvSpPr txBox="1"/>
          <p:nvPr/>
        </p:nvSpPr>
        <p:spPr>
          <a:xfrm>
            <a:off x="762000" y="1342254"/>
            <a:ext cx="10481735" cy="738664"/>
          </a:xfrm>
          <a:prstGeom prst="rect">
            <a:avLst/>
          </a:prstGeom>
          <a:noFill/>
        </p:spPr>
        <p:txBody>
          <a:bodyPr wrap="square" rtlCol="0">
            <a:spAutoFit/>
          </a:bodyPr>
          <a:lstStyle/>
          <a:p>
            <a:r>
              <a:rPr lang="en-US" sz="1400" dirty="0"/>
              <a:t>     A data dictionary is a centralized repository that provides detailed descriptions of data attributes within a database or system, facilitating understanding and management of data elements and their relationships. It serves as a comprehensive reference guide for data structure, organization, and usage.</a:t>
            </a:r>
            <a:endParaRPr lang="en-IN" sz="1400" dirty="0"/>
          </a:p>
        </p:txBody>
      </p:sp>
      <p:sp>
        <p:nvSpPr>
          <p:cNvPr id="8" name="Oval 7">
            <a:extLst>
              <a:ext uri="{FF2B5EF4-FFF2-40B4-BE49-F238E27FC236}">
                <a16:creationId xmlns:a16="http://schemas.microsoft.com/office/drawing/2014/main" id="{3F3E8E8F-2DD2-9825-FBEF-7AA851134049}"/>
              </a:ext>
            </a:extLst>
          </p:cNvPr>
          <p:cNvSpPr/>
          <p:nvPr/>
        </p:nvSpPr>
        <p:spPr>
          <a:xfrm>
            <a:off x="787398" y="1433496"/>
            <a:ext cx="152402" cy="1365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AFA90B5-CDE1-77A7-50F9-5D00A4F7CFD2}"/>
              </a:ext>
            </a:extLst>
          </p:cNvPr>
          <p:cNvSpPr txBox="1"/>
          <p:nvPr/>
        </p:nvSpPr>
        <p:spPr>
          <a:xfrm>
            <a:off x="1380066" y="2728893"/>
            <a:ext cx="3542268" cy="430887"/>
          </a:xfrm>
          <a:prstGeom prst="rect">
            <a:avLst/>
          </a:prstGeom>
          <a:noFill/>
        </p:spPr>
        <p:txBody>
          <a:bodyPr wrap="square" rtlCol="0">
            <a:spAutoFit/>
          </a:bodyPr>
          <a:lstStyle/>
          <a:p>
            <a:r>
              <a:rPr lang="en-IN" sz="2200" b="1" dirty="0"/>
              <a:t>Specialization Table:- </a:t>
            </a:r>
            <a:r>
              <a:rPr lang="en-IN" sz="2000" b="1" dirty="0"/>
              <a:t> </a:t>
            </a:r>
            <a:endParaRPr lang="en-IN" b="1" dirty="0"/>
          </a:p>
        </p:txBody>
      </p:sp>
      <p:graphicFrame>
        <p:nvGraphicFramePr>
          <p:cNvPr id="34" name="Table 33">
            <a:extLst>
              <a:ext uri="{FF2B5EF4-FFF2-40B4-BE49-F238E27FC236}">
                <a16:creationId xmlns:a16="http://schemas.microsoft.com/office/drawing/2014/main" id="{65A03E8F-1D9E-6AB3-F8CA-BFCADF9C4FE4}"/>
              </a:ext>
            </a:extLst>
          </p:cNvPr>
          <p:cNvGraphicFramePr>
            <a:graphicFrameLocks noGrp="1"/>
          </p:cNvGraphicFramePr>
          <p:nvPr>
            <p:extLst>
              <p:ext uri="{D42A27DB-BD31-4B8C-83A1-F6EECF244321}">
                <p14:modId xmlns:p14="http://schemas.microsoft.com/office/powerpoint/2010/main" val="2555033946"/>
              </p:ext>
            </p:extLst>
          </p:nvPr>
        </p:nvGraphicFramePr>
        <p:xfrm>
          <a:off x="2130847" y="3698221"/>
          <a:ext cx="8181554" cy="1273874"/>
        </p:xfrm>
        <a:graphic>
          <a:graphicData uri="http://schemas.openxmlformats.org/drawingml/2006/table">
            <a:tbl>
              <a:tblPr firstRow="1" firstCol="1" bandRow="1">
                <a:tableStyleId>{5C22544A-7EE6-4342-B048-85BDC9FD1C3A}</a:tableStyleId>
              </a:tblPr>
              <a:tblGrid>
                <a:gridCol w="1641394">
                  <a:extLst>
                    <a:ext uri="{9D8B030D-6E8A-4147-A177-3AD203B41FA5}">
                      <a16:colId xmlns:a16="http://schemas.microsoft.com/office/drawing/2014/main" val="3948130747"/>
                    </a:ext>
                  </a:extLst>
                </a:gridCol>
                <a:gridCol w="1635233">
                  <a:extLst>
                    <a:ext uri="{9D8B030D-6E8A-4147-A177-3AD203B41FA5}">
                      <a16:colId xmlns:a16="http://schemas.microsoft.com/office/drawing/2014/main" val="3149446760"/>
                    </a:ext>
                  </a:extLst>
                </a:gridCol>
                <a:gridCol w="1263279">
                  <a:extLst>
                    <a:ext uri="{9D8B030D-6E8A-4147-A177-3AD203B41FA5}">
                      <a16:colId xmlns:a16="http://schemas.microsoft.com/office/drawing/2014/main" val="1985544274"/>
                    </a:ext>
                  </a:extLst>
                </a:gridCol>
                <a:gridCol w="2004875">
                  <a:extLst>
                    <a:ext uri="{9D8B030D-6E8A-4147-A177-3AD203B41FA5}">
                      <a16:colId xmlns:a16="http://schemas.microsoft.com/office/drawing/2014/main" val="3931143954"/>
                    </a:ext>
                  </a:extLst>
                </a:gridCol>
                <a:gridCol w="1636773">
                  <a:extLst>
                    <a:ext uri="{9D8B030D-6E8A-4147-A177-3AD203B41FA5}">
                      <a16:colId xmlns:a16="http://schemas.microsoft.com/office/drawing/2014/main" val="75823143"/>
                    </a:ext>
                  </a:extLst>
                </a:gridCol>
              </a:tblGrid>
              <a:tr h="431165">
                <a:tc>
                  <a:txBody>
                    <a:bodyPr/>
                    <a:lstStyle/>
                    <a:p>
                      <a:pPr algn="just">
                        <a:lnSpc>
                          <a:spcPct val="107000"/>
                        </a:lnSpc>
                        <a:spcAft>
                          <a:spcPts val="800"/>
                        </a:spcAft>
                      </a:pPr>
                      <a:r>
                        <a:rPr lang="en-IN" sz="1400" kern="100">
                          <a:effectLst/>
                        </a:rPr>
                        <a:t>Field_Name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Data_Type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Constrain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Description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2773158"/>
                  </a:ext>
                </a:extLst>
              </a:tr>
              <a:tr h="396240">
                <a:tc>
                  <a:txBody>
                    <a:bodyPr/>
                    <a:lstStyle/>
                    <a:p>
                      <a:pPr algn="just">
                        <a:lnSpc>
                          <a:spcPct val="107000"/>
                        </a:lnSpc>
                        <a:spcAft>
                          <a:spcPts val="800"/>
                        </a:spcAft>
                      </a:pPr>
                      <a:r>
                        <a:rPr lang="en-IN" sz="1200" kern="100">
                          <a:effectLst/>
                        </a:rPr>
                        <a:t>SID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INT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PRIMARY KEY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SPECIALIZATION 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6849732"/>
                  </a:ext>
                </a:extLst>
              </a:tr>
              <a:tr h="414020">
                <a:tc>
                  <a:txBody>
                    <a:bodyPr/>
                    <a:lstStyle/>
                    <a:p>
                      <a:pPr algn="just">
                        <a:lnSpc>
                          <a:spcPct val="107000"/>
                        </a:lnSpc>
                        <a:spcAft>
                          <a:spcPts val="800"/>
                        </a:spcAft>
                      </a:pPr>
                      <a:r>
                        <a:rPr lang="en-IN" sz="1400" kern="100" dirty="0">
                          <a:effectLst/>
                        </a:rPr>
                        <a:t>SPECIALIZATION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VARCHAR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35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NOT NULL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dirty="0">
                          <a:effectLst/>
                        </a:rPr>
                        <a:t>DOCTOR SPECIALIZATION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8756451"/>
                  </a:ext>
                </a:extLst>
              </a:tr>
            </a:tbl>
          </a:graphicData>
        </a:graphic>
      </p:graphicFrame>
    </p:spTree>
    <p:extLst>
      <p:ext uri="{BB962C8B-B14F-4D97-AF65-F5344CB8AC3E}">
        <p14:creationId xmlns:p14="http://schemas.microsoft.com/office/powerpoint/2010/main" val="20180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4A6A6C2-2414-26EC-104A-DBA124B33EA8}"/>
              </a:ext>
            </a:extLst>
          </p:cNvPr>
          <p:cNvGraphicFramePr>
            <a:graphicFrameLocks noGrp="1"/>
          </p:cNvGraphicFramePr>
          <p:nvPr>
            <p:extLst>
              <p:ext uri="{D42A27DB-BD31-4B8C-83A1-F6EECF244321}">
                <p14:modId xmlns:p14="http://schemas.microsoft.com/office/powerpoint/2010/main" val="1279070953"/>
              </p:ext>
            </p:extLst>
          </p:nvPr>
        </p:nvGraphicFramePr>
        <p:xfrm>
          <a:off x="1583267" y="1744587"/>
          <a:ext cx="9194800" cy="3740214"/>
        </p:xfrm>
        <a:graphic>
          <a:graphicData uri="http://schemas.openxmlformats.org/drawingml/2006/table">
            <a:tbl>
              <a:tblPr firstRow="1" firstCol="1" bandRow="1">
                <a:tableStyleId>{5C22544A-7EE6-4342-B048-85BDC9FD1C3A}</a:tableStyleId>
              </a:tblPr>
              <a:tblGrid>
                <a:gridCol w="2590751">
                  <a:extLst>
                    <a:ext uri="{9D8B030D-6E8A-4147-A177-3AD203B41FA5}">
                      <a16:colId xmlns:a16="http://schemas.microsoft.com/office/drawing/2014/main" val="491833936"/>
                    </a:ext>
                  </a:extLst>
                </a:gridCol>
                <a:gridCol w="1355566">
                  <a:extLst>
                    <a:ext uri="{9D8B030D-6E8A-4147-A177-3AD203B41FA5}">
                      <a16:colId xmlns:a16="http://schemas.microsoft.com/office/drawing/2014/main" val="2376062516"/>
                    </a:ext>
                  </a:extLst>
                </a:gridCol>
                <a:gridCol w="1114803">
                  <a:extLst>
                    <a:ext uri="{9D8B030D-6E8A-4147-A177-3AD203B41FA5}">
                      <a16:colId xmlns:a16="http://schemas.microsoft.com/office/drawing/2014/main" val="2069880427"/>
                    </a:ext>
                  </a:extLst>
                </a:gridCol>
                <a:gridCol w="1310332">
                  <a:extLst>
                    <a:ext uri="{9D8B030D-6E8A-4147-A177-3AD203B41FA5}">
                      <a16:colId xmlns:a16="http://schemas.microsoft.com/office/drawing/2014/main" val="2970309084"/>
                    </a:ext>
                  </a:extLst>
                </a:gridCol>
                <a:gridCol w="2823348">
                  <a:extLst>
                    <a:ext uri="{9D8B030D-6E8A-4147-A177-3AD203B41FA5}">
                      <a16:colId xmlns:a16="http://schemas.microsoft.com/office/drawing/2014/main" val="3871798506"/>
                    </a:ext>
                  </a:extLst>
                </a:gridCol>
              </a:tblGrid>
              <a:tr h="431165">
                <a:tc>
                  <a:txBody>
                    <a:bodyPr/>
                    <a:lstStyle/>
                    <a:p>
                      <a:pPr algn="just">
                        <a:lnSpc>
                          <a:spcPct val="107000"/>
                        </a:lnSpc>
                        <a:spcAft>
                          <a:spcPts val="800"/>
                        </a:spcAft>
                      </a:pPr>
                      <a:r>
                        <a:rPr lang="en-IN" sz="1400" kern="100">
                          <a:effectLst/>
                        </a:rPr>
                        <a:t>Field_Name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Data_Type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Constrain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Description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4982418"/>
                  </a:ext>
                </a:extLst>
              </a:tr>
              <a:tr h="396240">
                <a:tc>
                  <a:txBody>
                    <a:bodyPr/>
                    <a:lstStyle/>
                    <a:p>
                      <a:pPr algn="just">
                        <a:lnSpc>
                          <a:spcPct val="107000"/>
                        </a:lnSpc>
                        <a:spcAft>
                          <a:spcPts val="800"/>
                        </a:spcAft>
                      </a:pPr>
                      <a:r>
                        <a:rPr lang="en-IN" sz="1200" kern="100">
                          <a:effectLst/>
                        </a:rPr>
                        <a:t>AID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INT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PRIMARY KEY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ADMIN 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5044644"/>
                  </a:ext>
                </a:extLst>
              </a:tr>
              <a:tr h="396240">
                <a:tc>
                  <a:txBody>
                    <a:bodyPr/>
                    <a:lstStyle/>
                    <a:p>
                      <a:pPr algn="just">
                        <a:lnSpc>
                          <a:spcPct val="107000"/>
                        </a:lnSpc>
                        <a:spcAft>
                          <a:spcPts val="800"/>
                        </a:spcAft>
                      </a:pPr>
                      <a:r>
                        <a:rPr lang="en-IN" sz="1200" kern="100">
                          <a:effectLst/>
                        </a:rPr>
                        <a:t>APHOTO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LONGBLOB</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NOT NULL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ADMIN PHOTO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6221331"/>
                  </a:ext>
                </a:extLst>
              </a:tr>
              <a:tr h="414020">
                <a:tc>
                  <a:txBody>
                    <a:bodyPr/>
                    <a:lstStyle/>
                    <a:p>
                      <a:pPr algn="just">
                        <a:lnSpc>
                          <a:spcPct val="107000"/>
                        </a:lnSpc>
                        <a:spcAft>
                          <a:spcPts val="800"/>
                        </a:spcAft>
                      </a:pPr>
                      <a:r>
                        <a:rPr lang="en-IN" sz="1400" kern="100">
                          <a:effectLst/>
                        </a:rPr>
                        <a:t>ANAME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VARCHAR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25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NOT NULL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ADMIN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3327088"/>
                  </a:ext>
                </a:extLst>
              </a:tr>
              <a:tr h="414020">
                <a:tc>
                  <a:txBody>
                    <a:bodyPr/>
                    <a:lstStyle/>
                    <a:p>
                      <a:pPr algn="just">
                        <a:lnSpc>
                          <a:spcPct val="107000"/>
                        </a:lnSpc>
                        <a:spcAft>
                          <a:spcPts val="800"/>
                        </a:spcAft>
                      </a:pPr>
                      <a:r>
                        <a:rPr lang="en-IN" sz="1400" kern="100" dirty="0">
                          <a:effectLst/>
                        </a:rPr>
                        <a:t>APASSWORD</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VARCHAR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20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NOT NULL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ADMIN PASSWORD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4926510"/>
                  </a:ext>
                </a:extLst>
              </a:tr>
              <a:tr h="414020">
                <a:tc>
                  <a:txBody>
                    <a:bodyPr/>
                    <a:lstStyle/>
                    <a:p>
                      <a:pPr algn="just">
                        <a:lnSpc>
                          <a:spcPct val="107000"/>
                        </a:lnSpc>
                        <a:spcAft>
                          <a:spcPts val="800"/>
                        </a:spcAft>
                      </a:pPr>
                      <a:r>
                        <a:rPr lang="en-IN" sz="1400" kern="100">
                          <a:effectLst/>
                        </a:rPr>
                        <a:t>AEMAIL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VARCHAR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35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NOT NULL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dirty="0">
                          <a:effectLst/>
                        </a:rPr>
                        <a:t>ADMIN EMAIL</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4466397"/>
                  </a:ext>
                </a:extLst>
              </a:tr>
              <a:tr h="414020">
                <a:tc>
                  <a:txBody>
                    <a:bodyPr/>
                    <a:lstStyle/>
                    <a:p>
                      <a:pPr algn="just">
                        <a:lnSpc>
                          <a:spcPct val="107000"/>
                        </a:lnSpc>
                        <a:spcAft>
                          <a:spcPts val="800"/>
                        </a:spcAft>
                      </a:pPr>
                      <a:r>
                        <a:rPr lang="en-IN" sz="1400" kern="100">
                          <a:effectLst/>
                        </a:rPr>
                        <a:t>ALAST_PASSWORD_CHANGE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dirty="0">
                          <a:effectLst/>
                        </a:rPr>
                        <a:t>DATE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NOT NULL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400" kern="100" dirty="0">
                          <a:effectLst/>
                        </a:rPr>
                        <a:t>ADMIN LAST TIME PASSWORD CHANGE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0259871"/>
                  </a:ext>
                </a:extLst>
              </a:tr>
              <a:tr h="414020">
                <a:tc>
                  <a:txBody>
                    <a:bodyPr/>
                    <a:lstStyle/>
                    <a:p>
                      <a:pPr algn="just">
                        <a:lnSpc>
                          <a:spcPct val="107000"/>
                        </a:lnSpc>
                        <a:spcAft>
                          <a:spcPts val="800"/>
                        </a:spcAft>
                      </a:pPr>
                      <a:r>
                        <a:rPr lang="en-IN" sz="1400" kern="100">
                          <a:effectLst/>
                        </a:rPr>
                        <a:t>ANUMBER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INT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NOT NULL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ADMIN NUMBER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1875403"/>
                  </a:ext>
                </a:extLst>
              </a:tr>
              <a:tr h="414020">
                <a:tc>
                  <a:txBody>
                    <a:bodyPr/>
                    <a:lstStyle/>
                    <a:p>
                      <a:pPr algn="just">
                        <a:lnSpc>
                          <a:spcPct val="107000"/>
                        </a:lnSpc>
                        <a:spcAft>
                          <a:spcPts val="800"/>
                        </a:spcAft>
                      </a:pPr>
                      <a:r>
                        <a:rPr lang="en-IN" sz="1400" kern="100">
                          <a:effectLst/>
                        </a:rPr>
                        <a:t>AADDRESS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VARCHAR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50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a:effectLst/>
                        </a:rPr>
                        <a:t>NOT NULL</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400" kern="100" dirty="0">
                          <a:effectLst/>
                        </a:rPr>
                        <a:t>ADMIN ADDRESS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289075"/>
                  </a:ext>
                </a:extLst>
              </a:tr>
            </a:tbl>
          </a:graphicData>
        </a:graphic>
      </p:graphicFrame>
      <p:sp>
        <p:nvSpPr>
          <p:cNvPr id="8" name="TextBox 7">
            <a:extLst>
              <a:ext uri="{FF2B5EF4-FFF2-40B4-BE49-F238E27FC236}">
                <a16:creationId xmlns:a16="http://schemas.microsoft.com/office/drawing/2014/main" id="{FDED5F45-E38F-DDDE-DACE-8C0997C74A73}"/>
              </a:ext>
            </a:extLst>
          </p:cNvPr>
          <p:cNvSpPr txBox="1"/>
          <p:nvPr/>
        </p:nvSpPr>
        <p:spPr>
          <a:xfrm>
            <a:off x="1236133" y="764627"/>
            <a:ext cx="3542268" cy="430887"/>
          </a:xfrm>
          <a:prstGeom prst="rect">
            <a:avLst/>
          </a:prstGeom>
          <a:noFill/>
        </p:spPr>
        <p:txBody>
          <a:bodyPr wrap="square" rtlCol="0">
            <a:spAutoFit/>
          </a:bodyPr>
          <a:lstStyle/>
          <a:p>
            <a:r>
              <a:rPr lang="en-IN" sz="2200" b="1" dirty="0"/>
              <a:t>Admin Table:- </a:t>
            </a:r>
            <a:r>
              <a:rPr lang="en-IN" sz="2000" b="1" dirty="0"/>
              <a:t> </a:t>
            </a:r>
            <a:endParaRPr lang="en-IN" b="1" dirty="0"/>
          </a:p>
        </p:txBody>
      </p:sp>
      <p:pic>
        <p:nvPicPr>
          <p:cNvPr id="9" name="Picture 8">
            <a:extLst>
              <a:ext uri="{FF2B5EF4-FFF2-40B4-BE49-F238E27FC236}">
                <a16:creationId xmlns:a16="http://schemas.microsoft.com/office/drawing/2014/main" id="{377F6CBC-A905-306C-37E9-3802C8D9B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10" name="TextBox 9">
            <a:extLst>
              <a:ext uri="{FF2B5EF4-FFF2-40B4-BE49-F238E27FC236}">
                <a16:creationId xmlns:a16="http://schemas.microsoft.com/office/drawing/2014/main" id="{1534C3F4-8E49-5282-8BE0-D7FBB46C5FD9}"/>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479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86ADDB-35F7-0574-45EF-0344B3ED70C2}"/>
              </a:ext>
            </a:extLst>
          </p:cNvPr>
          <p:cNvSpPr txBox="1"/>
          <p:nvPr/>
        </p:nvSpPr>
        <p:spPr>
          <a:xfrm>
            <a:off x="1236133" y="764627"/>
            <a:ext cx="3542268" cy="430887"/>
          </a:xfrm>
          <a:prstGeom prst="rect">
            <a:avLst/>
          </a:prstGeom>
          <a:noFill/>
        </p:spPr>
        <p:txBody>
          <a:bodyPr wrap="square" rtlCol="0">
            <a:spAutoFit/>
          </a:bodyPr>
          <a:lstStyle/>
          <a:p>
            <a:r>
              <a:rPr lang="en-IN" sz="2200" b="1" dirty="0"/>
              <a:t>Doctor Table:- </a:t>
            </a:r>
            <a:r>
              <a:rPr lang="en-IN" sz="2000" b="1" dirty="0"/>
              <a:t> </a:t>
            </a:r>
            <a:endParaRPr lang="en-IN" b="1" dirty="0"/>
          </a:p>
        </p:txBody>
      </p:sp>
      <p:pic>
        <p:nvPicPr>
          <p:cNvPr id="6" name="Picture 5">
            <a:extLst>
              <a:ext uri="{FF2B5EF4-FFF2-40B4-BE49-F238E27FC236}">
                <a16:creationId xmlns:a16="http://schemas.microsoft.com/office/drawing/2014/main" id="{6AE32BEB-814D-CF6B-6332-3BB0E04A5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7" name="TextBox 6">
            <a:extLst>
              <a:ext uri="{FF2B5EF4-FFF2-40B4-BE49-F238E27FC236}">
                <a16:creationId xmlns:a16="http://schemas.microsoft.com/office/drawing/2014/main" id="{F7A44279-123C-F432-B805-6A665931FB9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4FA0044E-5BCE-8A08-9294-B0679EDB0B0D}"/>
              </a:ext>
            </a:extLst>
          </p:cNvPr>
          <p:cNvGraphicFramePr>
            <a:graphicFrameLocks noGrp="1"/>
          </p:cNvGraphicFramePr>
          <p:nvPr>
            <p:extLst>
              <p:ext uri="{D42A27DB-BD31-4B8C-83A1-F6EECF244321}">
                <p14:modId xmlns:p14="http://schemas.microsoft.com/office/powerpoint/2010/main" val="1970394592"/>
              </p:ext>
            </p:extLst>
          </p:nvPr>
        </p:nvGraphicFramePr>
        <p:xfrm>
          <a:off x="1511300" y="1486007"/>
          <a:ext cx="9169400" cy="4765366"/>
        </p:xfrm>
        <a:graphic>
          <a:graphicData uri="http://schemas.openxmlformats.org/drawingml/2006/table">
            <a:tbl>
              <a:tblPr firstRow="1" firstCol="1" bandRow="1">
                <a:tableStyleId>{5C22544A-7EE6-4342-B048-85BDC9FD1C3A}</a:tableStyleId>
              </a:tblPr>
              <a:tblGrid>
                <a:gridCol w="2347167">
                  <a:extLst>
                    <a:ext uri="{9D8B030D-6E8A-4147-A177-3AD203B41FA5}">
                      <a16:colId xmlns:a16="http://schemas.microsoft.com/office/drawing/2014/main" val="3178702095"/>
                    </a:ext>
                  </a:extLst>
                </a:gridCol>
                <a:gridCol w="1722176">
                  <a:extLst>
                    <a:ext uri="{9D8B030D-6E8A-4147-A177-3AD203B41FA5}">
                      <a16:colId xmlns:a16="http://schemas.microsoft.com/office/drawing/2014/main" val="3636709417"/>
                    </a:ext>
                  </a:extLst>
                </a:gridCol>
                <a:gridCol w="1584056">
                  <a:extLst>
                    <a:ext uri="{9D8B030D-6E8A-4147-A177-3AD203B41FA5}">
                      <a16:colId xmlns:a16="http://schemas.microsoft.com/office/drawing/2014/main" val="2792510223"/>
                    </a:ext>
                  </a:extLst>
                </a:gridCol>
                <a:gridCol w="1696278">
                  <a:extLst>
                    <a:ext uri="{9D8B030D-6E8A-4147-A177-3AD203B41FA5}">
                      <a16:colId xmlns:a16="http://schemas.microsoft.com/office/drawing/2014/main" val="463413678"/>
                    </a:ext>
                  </a:extLst>
                </a:gridCol>
                <a:gridCol w="1819723">
                  <a:extLst>
                    <a:ext uri="{9D8B030D-6E8A-4147-A177-3AD203B41FA5}">
                      <a16:colId xmlns:a16="http://schemas.microsoft.com/office/drawing/2014/main" val="299270062"/>
                    </a:ext>
                  </a:extLst>
                </a:gridCol>
              </a:tblGrid>
              <a:tr h="297886">
                <a:tc>
                  <a:txBody>
                    <a:bodyPr/>
                    <a:lstStyle/>
                    <a:p>
                      <a:pPr algn="just">
                        <a:lnSpc>
                          <a:spcPct val="107000"/>
                        </a:lnSpc>
                        <a:spcAft>
                          <a:spcPts val="800"/>
                        </a:spcAft>
                      </a:pPr>
                      <a:r>
                        <a:rPr lang="en-IN" sz="1400" kern="100">
                          <a:effectLst/>
                        </a:rPr>
                        <a:t>Field_Name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Data_Type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dirty="0">
                          <a:effectLst/>
                        </a:rPr>
                        <a:t>Size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Constrain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Description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2079300968"/>
                  </a:ext>
                </a:extLst>
              </a:tr>
              <a:tr h="273757">
                <a:tc>
                  <a:txBody>
                    <a:bodyPr/>
                    <a:lstStyle/>
                    <a:p>
                      <a:pPr algn="just">
                        <a:lnSpc>
                          <a:spcPct val="107000"/>
                        </a:lnSpc>
                        <a:spcAft>
                          <a:spcPts val="800"/>
                        </a:spcAft>
                      </a:pPr>
                      <a:r>
                        <a:rPr lang="en-IN" sz="1400" kern="100" dirty="0">
                          <a:effectLst/>
                        </a:rPr>
                        <a:t>DID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PRIMARY KEY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2325569372"/>
                  </a:ext>
                </a:extLst>
              </a:tr>
              <a:tr h="273757">
                <a:tc>
                  <a:txBody>
                    <a:bodyPr/>
                    <a:lstStyle/>
                    <a:p>
                      <a:pPr algn="just">
                        <a:lnSpc>
                          <a:spcPct val="107000"/>
                        </a:lnSpc>
                        <a:spcAft>
                          <a:spcPts val="800"/>
                        </a:spcAft>
                      </a:pPr>
                      <a:r>
                        <a:rPr lang="en-IN" sz="1400" kern="100" dirty="0">
                          <a:effectLst/>
                        </a:rPr>
                        <a:t>DPHOTO</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LONGBLOB</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PHOTO</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3253745755"/>
                  </a:ext>
                </a:extLst>
              </a:tr>
              <a:tr h="286041">
                <a:tc>
                  <a:txBody>
                    <a:bodyPr/>
                    <a:lstStyle/>
                    <a:p>
                      <a:pPr algn="just">
                        <a:lnSpc>
                          <a:spcPct val="107000"/>
                        </a:lnSpc>
                        <a:spcAft>
                          <a:spcPts val="800"/>
                        </a:spcAft>
                      </a:pPr>
                      <a:r>
                        <a:rPr lang="en-IN" sz="1400" kern="100" dirty="0">
                          <a:effectLst/>
                        </a:rPr>
                        <a:t>DNAME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35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NAME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4242229950"/>
                  </a:ext>
                </a:extLst>
              </a:tr>
              <a:tr h="308460">
                <a:tc>
                  <a:txBody>
                    <a:bodyPr/>
                    <a:lstStyle/>
                    <a:p>
                      <a:pPr algn="just">
                        <a:lnSpc>
                          <a:spcPct val="107000"/>
                        </a:lnSpc>
                        <a:spcAft>
                          <a:spcPts val="800"/>
                        </a:spcAft>
                      </a:pPr>
                      <a:r>
                        <a:rPr lang="en-IN" sz="1400" kern="100">
                          <a:effectLst/>
                        </a:rPr>
                        <a:t>DPASSWORD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20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PASSWORD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2906103741"/>
                  </a:ext>
                </a:extLst>
              </a:tr>
              <a:tr h="286041">
                <a:tc>
                  <a:txBody>
                    <a:bodyPr/>
                    <a:lstStyle/>
                    <a:p>
                      <a:pPr algn="just">
                        <a:lnSpc>
                          <a:spcPct val="107000"/>
                        </a:lnSpc>
                        <a:spcAft>
                          <a:spcPts val="800"/>
                        </a:spcAft>
                      </a:pPr>
                      <a:r>
                        <a:rPr lang="en-IN" sz="1400" kern="100">
                          <a:effectLst/>
                        </a:rPr>
                        <a:t>DEMAIL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35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EMAIL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97449068"/>
                  </a:ext>
                </a:extLst>
              </a:tr>
              <a:tr h="308460">
                <a:tc>
                  <a:txBody>
                    <a:bodyPr/>
                    <a:lstStyle/>
                    <a:p>
                      <a:pPr algn="just">
                        <a:lnSpc>
                          <a:spcPct val="107000"/>
                        </a:lnSpc>
                        <a:spcAft>
                          <a:spcPts val="800"/>
                        </a:spcAft>
                      </a:pPr>
                      <a:r>
                        <a:rPr lang="en-IN" sz="1400" kern="100">
                          <a:effectLst/>
                        </a:rPr>
                        <a:t>DGENDER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tabLst>
                          <a:tab pos="647700" algn="l"/>
                        </a:tabLs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10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GENDER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178529757"/>
                  </a:ext>
                </a:extLst>
              </a:tr>
              <a:tr h="308460">
                <a:tc>
                  <a:txBody>
                    <a:bodyPr/>
                    <a:lstStyle/>
                    <a:p>
                      <a:pPr algn="just">
                        <a:lnSpc>
                          <a:spcPct val="107000"/>
                        </a:lnSpc>
                        <a:spcAft>
                          <a:spcPts val="800"/>
                        </a:spcAft>
                      </a:pPr>
                      <a:r>
                        <a:rPr lang="en-IN" sz="1400" kern="100" dirty="0">
                          <a:effectLst/>
                        </a:rPr>
                        <a:t>DNUMBER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10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NUMBER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2893142126"/>
                  </a:ext>
                </a:extLst>
              </a:tr>
              <a:tr h="308460">
                <a:tc>
                  <a:txBody>
                    <a:bodyPr/>
                    <a:lstStyle/>
                    <a:p>
                      <a:pPr algn="just">
                        <a:lnSpc>
                          <a:spcPct val="107000"/>
                        </a:lnSpc>
                        <a:spcAft>
                          <a:spcPts val="800"/>
                        </a:spcAft>
                      </a:pPr>
                      <a:r>
                        <a:rPr lang="en-IN" sz="1400" kern="100" dirty="0">
                          <a:effectLst/>
                        </a:rPr>
                        <a:t>DADDRESS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50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ADDRESS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1311439415"/>
                  </a:ext>
                </a:extLst>
              </a:tr>
              <a:tr h="308460">
                <a:tc>
                  <a:txBody>
                    <a:bodyPr/>
                    <a:lstStyle/>
                    <a:p>
                      <a:pPr algn="just">
                        <a:lnSpc>
                          <a:spcPct val="107000"/>
                        </a:lnSpc>
                        <a:spcAft>
                          <a:spcPts val="800"/>
                        </a:spcAft>
                      </a:pPr>
                      <a:r>
                        <a:rPr lang="en-IN" sz="1400" kern="100" dirty="0">
                          <a:effectLst/>
                        </a:rPr>
                        <a:t>SID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FOREIGN KRY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SPECIALIZATION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2170915031"/>
                  </a:ext>
                </a:extLst>
              </a:tr>
              <a:tr h="308460">
                <a:tc>
                  <a:txBody>
                    <a:bodyPr/>
                    <a:lstStyle/>
                    <a:p>
                      <a:pPr algn="just">
                        <a:lnSpc>
                          <a:spcPct val="107000"/>
                        </a:lnSpc>
                        <a:spcAft>
                          <a:spcPts val="800"/>
                        </a:spcAft>
                      </a:pPr>
                      <a:r>
                        <a:rPr lang="en-IN" sz="1400" kern="100">
                          <a:effectLst/>
                        </a:rPr>
                        <a:t>DDATE_OF_BIRTH</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DATE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DATE OF BIRTH</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1005013541"/>
                  </a:ext>
                </a:extLst>
              </a:tr>
              <a:tr h="308460">
                <a:tc>
                  <a:txBody>
                    <a:bodyPr/>
                    <a:lstStyle/>
                    <a:p>
                      <a:pPr algn="just">
                        <a:lnSpc>
                          <a:spcPct val="107000"/>
                        </a:lnSpc>
                        <a:spcAft>
                          <a:spcPts val="800"/>
                        </a:spcAft>
                      </a:pPr>
                      <a:r>
                        <a:rPr lang="en-IN" sz="1400" kern="100">
                          <a:effectLst/>
                        </a:rPr>
                        <a:t>DCONSULTATION_FEE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10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FEES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3388812709"/>
                  </a:ext>
                </a:extLst>
              </a:tr>
              <a:tr h="466177">
                <a:tc>
                  <a:txBody>
                    <a:bodyPr/>
                    <a:lstStyle/>
                    <a:p>
                      <a:pPr algn="just">
                        <a:lnSpc>
                          <a:spcPct val="107000"/>
                        </a:lnSpc>
                        <a:spcAft>
                          <a:spcPts val="800"/>
                        </a:spcAft>
                      </a:pPr>
                      <a:r>
                        <a:rPr lang="en-IN" sz="1400" kern="100" dirty="0">
                          <a:effectLst/>
                        </a:rPr>
                        <a:t>DEXPERIENCE_YEARS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DOCTOR EXPERIENCE YEAR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2621952625"/>
                  </a:ext>
                </a:extLst>
              </a:tr>
              <a:tr h="308460">
                <a:tc>
                  <a:txBody>
                    <a:bodyPr/>
                    <a:lstStyle/>
                    <a:p>
                      <a:pPr algn="just">
                        <a:lnSpc>
                          <a:spcPct val="107000"/>
                        </a:lnSpc>
                        <a:spcAft>
                          <a:spcPts val="800"/>
                        </a:spcAft>
                      </a:pPr>
                      <a:r>
                        <a:rPr lang="en-IN" sz="1400" kern="100">
                          <a:effectLst/>
                        </a:rPr>
                        <a:t>DQUALIFICATION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50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tc>
                  <a:txBody>
                    <a:bodyPr/>
                    <a:lstStyle/>
                    <a:p>
                      <a:pPr algn="just">
                        <a:lnSpc>
                          <a:spcPct val="107000"/>
                        </a:lnSpc>
                        <a:spcAft>
                          <a:spcPts val="800"/>
                        </a:spcAft>
                      </a:pPr>
                      <a:r>
                        <a:rPr lang="en-IN" sz="1400" kern="100" dirty="0">
                          <a:effectLst/>
                        </a:rPr>
                        <a:t>DOCTOR QUALIFICATION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381" marR="47381" marT="0" marB="0"/>
                </a:tc>
                <a:extLst>
                  <a:ext uri="{0D108BD9-81ED-4DB2-BD59-A6C34878D82A}">
                    <a16:rowId xmlns:a16="http://schemas.microsoft.com/office/drawing/2014/main" val="1250659823"/>
                  </a:ext>
                </a:extLst>
              </a:tr>
            </a:tbl>
          </a:graphicData>
        </a:graphic>
      </p:graphicFrame>
    </p:spTree>
    <p:extLst>
      <p:ext uri="{BB962C8B-B14F-4D97-AF65-F5344CB8AC3E}">
        <p14:creationId xmlns:p14="http://schemas.microsoft.com/office/powerpoint/2010/main" val="861637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C01A3-0729-D22C-968C-C839AAE7E143}"/>
              </a:ext>
            </a:extLst>
          </p:cNvPr>
          <p:cNvSpPr txBox="1"/>
          <p:nvPr/>
        </p:nvSpPr>
        <p:spPr>
          <a:xfrm>
            <a:off x="1236133" y="764627"/>
            <a:ext cx="3542268" cy="430887"/>
          </a:xfrm>
          <a:prstGeom prst="rect">
            <a:avLst/>
          </a:prstGeom>
          <a:noFill/>
        </p:spPr>
        <p:txBody>
          <a:bodyPr wrap="square" rtlCol="0">
            <a:spAutoFit/>
          </a:bodyPr>
          <a:lstStyle/>
          <a:p>
            <a:r>
              <a:rPr lang="en-IN" sz="2200" b="1" dirty="0"/>
              <a:t>Patient Table:- </a:t>
            </a:r>
            <a:r>
              <a:rPr lang="en-IN" sz="2000" b="1" dirty="0"/>
              <a:t> </a:t>
            </a:r>
            <a:endParaRPr lang="en-IN" b="1" dirty="0"/>
          </a:p>
        </p:txBody>
      </p:sp>
      <p:pic>
        <p:nvPicPr>
          <p:cNvPr id="5" name="Picture 4">
            <a:extLst>
              <a:ext uri="{FF2B5EF4-FFF2-40B4-BE49-F238E27FC236}">
                <a16:creationId xmlns:a16="http://schemas.microsoft.com/office/drawing/2014/main" id="{790E1FC7-67E8-C3FB-C049-2796A9105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7" y="96335"/>
            <a:ext cx="369332" cy="369332"/>
          </a:xfrm>
          <a:prstGeom prst="rect">
            <a:avLst/>
          </a:prstGeom>
        </p:spPr>
      </p:pic>
      <p:sp>
        <p:nvSpPr>
          <p:cNvPr id="6" name="TextBox 5">
            <a:extLst>
              <a:ext uri="{FF2B5EF4-FFF2-40B4-BE49-F238E27FC236}">
                <a16:creationId xmlns:a16="http://schemas.microsoft.com/office/drawing/2014/main" id="{F744735E-5667-4874-1A0A-27CC1CD2D7E0}"/>
              </a:ext>
            </a:extLst>
          </p:cNvPr>
          <p:cNvSpPr txBox="1"/>
          <p:nvPr/>
        </p:nvSpPr>
        <p:spPr>
          <a:xfrm>
            <a:off x="517499" y="104802"/>
            <a:ext cx="2125133" cy="369332"/>
          </a:xfrm>
          <a:prstGeom prst="rect">
            <a:avLst/>
          </a:prstGeom>
          <a:noFill/>
        </p:spPr>
        <p:txBody>
          <a:bodyPr wrap="square" rtlCol="0">
            <a:spAutoFit/>
          </a:bodyPr>
          <a:lstStyle/>
          <a:p>
            <a:r>
              <a:rPr lang="en-IN" b="1" dirty="0" err="1">
                <a:solidFill>
                  <a:schemeClr val="accent1">
                    <a:lumMod val="75000"/>
                  </a:schemeClr>
                </a:solidFill>
                <a:latin typeface="Times New Roman" panose="02020603050405020304" pitchFamily="18" charset="0"/>
                <a:cs typeface="Times New Roman" panose="02020603050405020304" pitchFamily="18" charset="0"/>
              </a:rPr>
              <a:t>Get_Doctors</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9609FD6F-6EED-A3AD-EE1D-35764D206E71}"/>
              </a:ext>
            </a:extLst>
          </p:cNvPr>
          <p:cNvGraphicFramePr>
            <a:graphicFrameLocks noGrp="1"/>
          </p:cNvGraphicFramePr>
          <p:nvPr>
            <p:extLst>
              <p:ext uri="{D42A27DB-BD31-4B8C-83A1-F6EECF244321}">
                <p14:modId xmlns:p14="http://schemas.microsoft.com/office/powerpoint/2010/main" val="3084393493"/>
              </p:ext>
            </p:extLst>
          </p:nvPr>
        </p:nvGraphicFramePr>
        <p:xfrm>
          <a:off x="1524000" y="1814092"/>
          <a:ext cx="9347200" cy="4351334"/>
        </p:xfrm>
        <a:graphic>
          <a:graphicData uri="http://schemas.openxmlformats.org/drawingml/2006/table">
            <a:tbl>
              <a:tblPr firstRow="1" firstCol="1" bandRow="1">
                <a:tableStyleId>{5C22544A-7EE6-4342-B048-85BDC9FD1C3A}</a:tableStyleId>
              </a:tblPr>
              <a:tblGrid>
                <a:gridCol w="2392680">
                  <a:extLst>
                    <a:ext uri="{9D8B030D-6E8A-4147-A177-3AD203B41FA5}">
                      <a16:colId xmlns:a16="http://schemas.microsoft.com/office/drawing/2014/main" val="3274324823"/>
                    </a:ext>
                  </a:extLst>
                </a:gridCol>
                <a:gridCol w="1755570">
                  <a:extLst>
                    <a:ext uri="{9D8B030D-6E8A-4147-A177-3AD203B41FA5}">
                      <a16:colId xmlns:a16="http://schemas.microsoft.com/office/drawing/2014/main" val="3466340972"/>
                    </a:ext>
                  </a:extLst>
                </a:gridCol>
                <a:gridCol w="1614771">
                  <a:extLst>
                    <a:ext uri="{9D8B030D-6E8A-4147-A177-3AD203B41FA5}">
                      <a16:colId xmlns:a16="http://schemas.microsoft.com/office/drawing/2014/main" val="2595447126"/>
                    </a:ext>
                  </a:extLst>
                </a:gridCol>
                <a:gridCol w="1729170">
                  <a:extLst>
                    <a:ext uri="{9D8B030D-6E8A-4147-A177-3AD203B41FA5}">
                      <a16:colId xmlns:a16="http://schemas.microsoft.com/office/drawing/2014/main" val="81653264"/>
                    </a:ext>
                  </a:extLst>
                </a:gridCol>
                <a:gridCol w="1855009">
                  <a:extLst>
                    <a:ext uri="{9D8B030D-6E8A-4147-A177-3AD203B41FA5}">
                      <a16:colId xmlns:a16="http://schemas.microsoft.com/office/drawing/2014/main" val="3264706482"/>
                    </a:ext>
                  </a:extLst>
                </a:gridCol>
              </a:tblGrid>
              <a:tr h="396606">
                <a:tc>
                  <a:txBody>
                    <a:bodyPr/>
                    <a:lstStyle/>
                    <a:p>
                      <a:pPr algn="just">
                        <a:lnSpc>
                          <a:spcPct val="107000"/>
                        </a:lnSpc>
                        <a:spcAft>
                          <a:spcPts val="800"/>
                        </a:spcAft>
                      </a:pPr>
                      <a:r>
                        <a:rPr lang="en-IN" sz="1400" kern="100">
                          <a:effectLst/>
                        </a:rPr>
                        <a:t>Field_Name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Data_Type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Size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Constrain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Description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2618010164"/>
                  </a:ext>
                </a:extLst>
              </a:tr>
              <a:tr h="364480">
                <a:tc>
                  <a:txBody>
                    <a:bodyPr/>
                    <a:lstStyle/>
                    <a:p>
                      <a:pPr algn="just">
                        <a:lnSpc>
                          <a:spcPct val="107000"/>
                        </a:lnSpc>
                        <a:spcAft>
                          <a:spcPts val="800"/>
                        </a:spcAft>
                      </a:pPr>
                      <a:r>
                        <a:rPr lang="en-IN" sz="1400" kern="100">
                          <a:effectLst/>
                        </a:rPr>
                        <a:t>PID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PRIMARY KEY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PATIENT  ID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1098914703"/>
                  </a:ext>
                </a:extLst>
              </a:tr>
              <a:tr h="364480">
                <a:tc>
                  <a:txBody>
                    <a:bodyPr/>
                    <a:lstStyle/>
                    <a:p>
                      <a:pPr algn="just">
                        <a:lnSpc>
                          <a:spcPct val="107000"/>
                        </a:lnSpc>
                        <a:spcAft>
                          <a:spcPts val="800"/>
                        </a:spcAft>
                      </a:pPr>
                      <a:r>
                        <a:rPr lang="en-IN" sz="1400" kern="100">
                          <a:effectLst/>
                        </a:rPr>
                        <a:t>PPHOTO</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LONGBLOB</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PATIENT PHOTO</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3763070753"/>
                  </a:ext>
                </a:extLst>
              </a:tr>
              <a:tr h="380835">
                <a:tc>
                  <a:txBody>
                    <a:bodyPr/>
                    <a:lstStyle/>
                    <a:p>
                      <a:pPr algn="just">
                        <a:lnSpc>
                          <a:spcPct val="107000"/>
                        </a:lnSpc>
                        <a:spcAft>
                          <a:spcPts val="800"/>
                        </a:spcAft>
                      </a:pPr>
                      <a:r>
                        <a:rPr lang="en-IN" sz="1400" kern="100">
                          <a:effectLst/>
                        </a:rPr>
                        <a:t>PNAME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35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PATIENT NAME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4219772232"/>
                  </a:ext>
                </a:extLst>
              </a:tr>
              <a:tr h="410683">
                <a:tc>
                  <a:txBody>
                    <a:bodyPr/>
                    <a:lstStyle/>
                    <a:p>
                      <a:pPr algn="just">
                        <a:lnSpc>
                          <a:spcPct val="107000"/>
                        </a:lnSpc>
                        <a:spcAft>
                          <a:spcPts val="800"/>
                        </a:spcAft>
                      </a:pPr>
                      <a:r>
                        <a:rPr lang="en-IN" sz="1400" kern="100">
                          <a:effectLst/>
                        </a:rPr>
                        <a:t>PPASSWORD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20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PATIENT PASSWORD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672335259"/>
                  </a:ext>
                </a:extLst>
              </a:tr>
              <a:tr h="380835">
                <a:tc>
                  <a:txBody>
                    <a:bodyPr/>
                    <a:lstStyle/>
                    <a:p>
                      <a:pPr algn="just">
                        <a:lnSpc>
                          <a:spcPct val="107000"/>
                        </a:lnSpc>
                        <a:spcAft>
                          <a:spcPts val="800"/>
                        </a:spcAft>
                      </a:pPr>
                      <a:r>
                        <a:rPr lang="en-IN" sz="1400" kern="100">
                          <a:effectLst/>
                        </a:rPr>
                        <a:t>PEMAIL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dirty="0">
                          <a:effectLst/>
                        </a:rPr>
                        <a:t>VARCHAR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35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PATIENT EMAIL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715808984"/>
                  </a:ext>
                </a:extLst>
              </a:tr>
              <a:tr h="410683">
                <a:tc>
                  <a:txBody>
                    <a:bodyPr/>
                    <a:lstStyle/>
                    <a:p>
                      <a:pPr algn="just">
                        <a:lnSpc>
                          <a:spcPct val="107000"/>
                        </a:lnSpc>
                        <a:spcAft>
                          <a:spcPts val="800"/>
                        </a:spcAft>
                      </a:pPr>
                      <a:r>
                        <a:rPr lang="en-IN" sz="1400" kern="100">
                          <a:effectLst/>
                        </a:rPr>
                        <a:t>PGENDER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tabLst>
                          <a:tab pos="647700" algn="l"/>
                        </a:tabLs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10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PATIENT GENDER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1489967274"/>
                  </a:ext>
                </a:extLst>
              </a:tr>
              <a:tr h="410683">
                <a:tc>
                  <a:txBody>
                    <a:bodyPr/>
                    <a:lstStyle/>
                    <a:p>
                      <a:pPr algn="just">
                        <a:lnSpc>
                          <a:spcPct val="107000"/>
                        </a:lnSpc>
                        <a:spcAft>
                          <a:spcPts val="800"/>
                        </a:spcAft>
                      </a:pPr>
                      <a:r>
                        <a:rPr lang="en-IN" sz="1400" kern="100" dirty="0">
                          <a:effectLst/>
                        </a:rPr>
                        <a:t>PNUMBER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INT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10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PATIENT NUMBER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355450577"/>
                  </a:ext>
                </a:extLst>
              </a:tr>
              <a:tr h="410683">
                <a:tc>
                  <a:txBody>
                    <a:bodyPr/>
                    <a:lstStyle/>
                    <a:p>
                      <a:pPr algn="just">
                        <a:lnSpc>
                          <a:spcPct val="107000"/>
                        </a:lnSpc>
                        <a:spcAft>
                          <a:spcPts val="800"/>
                        </a:spcAft>
                      </a:pPr>
                      <a:r>
                        <a:rPr lang="en-IN" sz="1400" kern="100">
                          <a:effectLst/>
                        </a:rPr>
                        <a:t>PADDRESS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50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PATIENT ADDRESS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1816735654"/>
                  </a:ext>
                </a:extLst>
              </a:tr>
              <a:tr h="410683">
                <a:tc>
                  <a:txBody>
                    <a:bodyPr/>
                    <a:lstStyle/>
                    <a:p>
                      <a:pPr algn="just">
                        <a:lnSpc>
                          <a:spcPct val="107000"/>
                        </a:lnSpc>
                        <a:spcAft>
                          <a:spcPts val="800"/>
                        </a:spcAft>
                      </a:pPr>
                      <a:r>
                        <a:rPr lang="en-IN" sz="1400" kern="100">
                          <a:effectLst/>
                        </a:rPr>
                        <a:t>PBLOOD_GROUP</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VARCHAR</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NOT 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dirty="0">
                          <a:effectLst/>
                        </a:rPr>
                        <a:t>PATIENT BLOOD GROUP</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1934623371"/>
                  </a:ext>
                </a:extLst>
              </a:tr>
              <a:tr h="410683">
                <a:tc>
                  <a:txBody>
                    <a:bodyPr/>
                    <a:lstStyle/>
                    <a:p>
                      <a:pPr algn="just">
                        <a:lnSpc>
                          <a:spcPct val="107000"/>
                        </a:lnSpc>
                        <a:spcAft>
                          <a:spcPts val="800"/>
                        </a:spcAft>
                      </a:pPr>
                      <a:r>
                        <a:rPr lang="en-IN" sz="1400" kern="100">
                          <a:effectLst/>
                        </a:rPr>
                        <a:t>PDATE_OF_BIRTH</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DATE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a:effectLst/>
                        </a:rPr>
                        <a:t>NOTNULL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tc>
                  <a:txBody>
                    <a:bodyPr/>
                    <a:lstStyle/>
                    <a:p>
                      <a:pPr algn="just">
                        <a:lnSpc>
                          <a:spcPct val="107000"/>
                        </a:lnSpc>
                        <a:spcAft>
                          <a:spcPts val="800"/>
                        </a:spcAft>
                      </a:pPr>
                      <a:r>
                        <a:rPr lang="en-IN" sz="1400" kern="100" dirty="0">
                          <a:effectLst/>
                        </a:rPr>
                        <a:t>PATIENT DATE OF BIRTH</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083" marR="63083" marT="0" marB="0"/>
                </a:tc>
                <a:extLst>
                  <a:ext uri="{0D108BD9-81ED-4DB2-BD59-A6C34878D82A}">
                    <a16:rowId xmlns:a16="http://schemas.microsoft.com/office/drawing/2014/main" val="21635391"/>
                  </a:ext>
                </a:extLst>
              </a:tr>
            </a:tbl>
          </a:graphicData>
        </a:graphic>
      </p:graphicFrame>
    </p:spTree>
    <p:extLst>
      <p:ext uri="{BB962C8B-B14F-4D97-AF65-F5344CB8AC3E}">
        <p14:creationId xmlns:p14="http://schemas.microsoft.com/office/powerpoint/2010/main" val="4042216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1101</Words>
  <Application>Microsoft Office PowerPoint</Application>
  <PresentationFormat>Widescreen</PresentationFormat>
  <Paragraphs>511</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patel</dc:creator>
  <cp:lastModifiedBy>kevin patel</cp:lastModifiedBy>
  <cp:revision>267</cp:revision>
  <dcterms:created xsi:type="dcterms:W3CDTF">2024-05-08T16:27:10Z</dcterms:created>
  <dcterms:modified xsi:type="dcterms:W3CDTF">2024-05-10T17:31:02Z</dcterms:modified>
</cp:coreProperties>
</file>